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3"/>
  </p:notesMasterIdLst>
  <p:sldIdLst>
    <p:sldId id="347" r:id="rId2"/>
    <p:sldId id="292" r:id="rId3"/>
    <p:sldId id="348" r:id="rId4"/>
    <p:sldId id="349" r:id="rId5"/>
    <p:sldId id="350" r:id="rId6"/>
    <p:sldId id="351" r:id="rId7"/>
    <p:sldId id="352" r:id="rId8"/>
    <p:sldId id="426" r:id="rId9"/>
    <p:sldId id="312" r:id="rId10"/>
    <p:sldId id="421" r:id="rId11"/>
    <p:sldId id="422" r:id="rId12"/>
    <p:sldId id="423" r:id="rId13"/>
    <p:sldId id="424" r:id="rId14"/>
    <p:sldId id="425" r:id="rId15"/>
    <p:sldId id="353" r:id="rId16"/>
    <p:sldId id="427"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94"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95" r:id="rId48"/>
    <p:sldId id="496" r:id="rId49"/>
    <p:sldId id="458" r:id="rId50"/>
    <p:sldId id="459" r:id="rId51"/>
    <p:sldId id="460" r:id="rId52"/>
    <p:sldId id="461" r:id="rId53"/>
    <p:sldId id="497" r:id="rId54"/>
    <p:sldId id="462" r:id="rId55"/>
    <p:sldId id="463" r:id="rId56"/>
    <p:sldId id="464" r:id="rId57"/>
    <p:sldId id="465" r:id="rId58"/>
    <p:sldId id="466" r:id="rId59"/>
    <p:sldId id="467" r:id="rId60"/>
    <p:sldId id="468" r:id="rId61"/>
    <p:sldId id="469" r:id="rId62"/>
    <p:sldId id="470" r:id="rId63"/>
    <p:sldId id="471" r:id="rId64"/>
    <p:sldId id="472" r:id="rId65"/>
    <p:sldId id="473" r:id="rId66"/>
    <p:sldId id="474" r:id="rId67"/>
    <p:sldId id="475" r:id="rId68"/>
    <p:sldId id="476" r:id="rId69"/>
    <p:sldId id="477" r:id="rId70"/>
    <p:sldId id="478" r:id="rId71"/>
    <p:sldId id="479" r:id="rId72"/>
    <p:sldId id="480" r:id="rId73"/>
    <p:sldId id="481" r:id="rId74"/>
    <p:sldId id="482" r:id="rId75"/>
    <p:sldId id="483" r:id="rId76"/>
    <p:sldId id="484" r:id="rId77"/>
    <p:sldId id="485" r:id="rId78"/>
    <p:sldId id="486" r:id="rId79"/>
    <p:sldId id="487" r:id="rId80"/>
    <p:sldId id="488" r:id="rId81"/>
    <p:sldId id="489" r:id="rId82"/>
    <p:sldId id="490" r:id="rId83"/>
    <p:sldId id="491" r:id="rId84"/>
    <p:sldId id="492" r:id="rId85"/>
    <p:sldId id="498" r:id="rId86"/>
    <p:sldId id="499" r:id="rId87"/>
    <p:sldId id="500" r:id="rId88"/>
    <p:sldId id="501" r:id="rId89"/>
    <p:sldId id="440" r:id="rId90"/>
    <p:sldId id="504" r:id="rId91"/>
    <p:sldId id="505" r:id="rId92"/>
    <p:sldId id="506" r:id="rId93"/>
    <p:sldId id="507" r:id="rId94"/>
    <p:sldId id="508" r:id="rId95"/>
    <p:sldId id="509" r:id="rId96"/>
    <p:sldId id="510" r:id="rId97"/>
    <p:sldId id="511" r:id="rId98"/>
    <p:sldId id="512" r:id="rId99"/>
    <p:sldId id="493" r:id="rId100"/>
    <p:sldId id="513" r:id="rId101"/>
    <p:sldId id="514" r:id="rId102"/>
  </p:sldIdLst>
  <p:sldSz cx="12192000" cy="6858000"/>
  <p:notesSz cx="6858000" cy="9144000"/>
  <p:embeddedFontLst>
    <p:embeddedFont>
      <p:font typeface="Bodoni MT" panose="02070603080606020203" pitchFamily="18" charset="0"/>
      <p:regular r:id="rId104"/>
      <p:bold r:id="rId105"/>
      <p:italic r:id="rId106"/>
      <p:boldItalic r:id="rId107"/>
    </p:embeddedFont>
    <p:embeddedFont>
      <p:font typeface="Calibri" panose="020F0502020204030204" pitchFamily="34" charset="0"/>
      <p:regular r:id="rId108"/>
      <p:bold r:id="rId109"/>
      <p:italic r:id="rId110"/>
      <p:boldItalic r:id="rId111"/>
    </p:embeddedFont>
    <p:embeddedFont>
      <p:font typeface="Cambria" panose="02040503050406030204" pitchFamily="18" charset="0"/>
      <p:regular r:id="rId112"/>
      <p:bold r:id="rId113"/>
      <p:italic r:id="rId114"/>
      <p:boldItalic r:id="rId115"/>
    </p:embeddedFont>
    <p:embeddedFont>
      <p:font typeface="Cambria Math" panose="02040503050406030204" pitchFamily="18" charset="0"/>
      <p:regular r:id="rId116"/>
    </p:embeddedFont>
    <p:embeddedFont>
      <p:font typeface="Helvetica" panose="020B0604020202020204" pitchFamily="34" charset="0"/>
      <p:regular r:id="rId117"/>
      <p:bold r:id="rId118"/>
      <p:italic r:id="rId119"/>
      <p:boldItalic r:id="rId120"/>
    </p:embeddedFont>
    <p:embeddedFont>
      <p:font typeface="Roboto Condensed" panose="02000000000000000000" pitchFamily="2" charset="0"/>
      <p:regular r:id="rId121"/>
      <p:bold r:id="rId122"/>
      <p:italic r:id="rId123"/>
      <p:boldItalic r:id="rId124"/>
    </p:embeddedFont>
    <p:embeddedFont>
      <p:font typeface="Roboto Condensed Light" panose="02000000000000000000" pitchFamily="2" charset="0"/>
      <p:regular r:id="rId125"/>
      <p:italic r:id="rId126"/>
    </p:embeddedFont>
    <p:embeddedFont>
      <p:font typeface="Wingdings 3" panose="05040102010807070707" pitchFamily="18" charset="2"/>
      <p:regular r:id="rId1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B92"/>
    <a:srgbClr val="673BB7"/>
    <a:srgbClr val="607D8B"/>
    <a:srgbClr val="ED524F"/>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0.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113" Type="http://schemas.openxmlformats.org/officeDocument/2006/relationships/font" Target="fonts/font10.fntdata"/><Relationship Id="rId118" Type="http://schemas.openxmlformats.org/officeDocument/2006/relationships/font" Target="fonts/font15.fntdata"/><Relationship Id="rId12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font" Target="fonts/font5.fntdata"/><Relationship Id="rId116" Type="http://schemas.openxmlformats.org/officeDocument/2006/relationships/font" Target="fonts/font13.fntdata"/><Relationship Id="rId124" Type="http://schemas.openxmlformats.org/officeDocument/2006/relationships/font" Target="fonts/font21.fntdata"/><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fntdata"/><Relationship Id="rId114" Type="http://schemas.openxmlformats.org/officeDocument/2006/relationships/font" Target="fonts/font11.fntdata"/><Relationship Id="rId119" Type="http://schemas.openxmlformats.org/officeDocument/2006/relationships/font" Target="fonts/font16.fntdata"/><Relationship Id="rId12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9.fntdata"/><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1516.99072" units="1/cm"/>
          <inkml:channelProperty channel="Y" name="resolution" value="2427.18506" units="1/cm"/>
          <inkml:channelProperty channel="F" name="resolution" value="5.68611" units="1/cm"/>
          <inkml:channelProperty channel="T" name="resolution" value="1" units="1/dev"/>
        </inkml:channelProperties>
      </inkml:inkSource>
      <inkml:timestamp xml:id="ts0" timeString="2021-02-01T05:56:15.936"/>
    </inkml:context>
    <inkml:brush xml:id="br0">
      <inkml:brushProperty name="width" value="0.05292" units="cm"/>
      <inkml:brushProperty name="height" value="0.05292" units="cm"/>
      <inkml:brushProperty name="color" value="#FF0000"/>
    </inkml:brush>
  </inkml:definitions>
  <inkml:trace contextRef="#ctx0" brushRef="#br0">1857 15005 60 0,'0'0'2'15,"0"0"-1"-15,0 0 0 16,0 0 5-16,0 0-4 15,0 0 4-15,0 0 17 16,0 0-17-16,-48-26 4 16,44 24-8-16,-1 1 1 15,2-2 3-15,0 2-3 16,0 1 14-16,3 0-11 15,-2 0 4-15,2 0-7 0,0 0-3 16,0 0 0-16,0 0 0 16,0 0 0-16,0-1-4 15,0 1-2-15,6 0 0 16,18-4 5-16,14 2 1 15,14-5 1-15,12-1 1 16,9-3 1-16,6 2-2 16,0 5-1-16,-7 3 0 15,-8 1 0-15,-6 0 0 16,-4 0 0-16,-8 3 0 15,-1 2 2 1,-7-2-2-16,-3 0-2 0,-4 0 2 16,-1 0 2-16,-5-1-1 15,-1 1-2-15,-4-1 2 0,-3 1-1 16,-4 0 0-16,-5 1-1 15,-3-4-1-15,-4 3 2 16,1-3 0-16,-2 0 2 31,0 0 2-31,0 0 0 0,0 0 1 0,0 0-1 16,0 0 9-16,0 0 3 15,0 0-10-15,0 1-6 16,0-1-1-16,0 1-2 16,0-1-5-16,0 5-38 15,0 2-44-15</inkml:trace>
  <inkml:trace contextRef="#ctx0" brushRef="#br0" timeOffset="1593.09">10517 14879 6 0,'0'0'7'0,"0"0"3"16,0 0-3-16,0 0-1 15,0 0 13-15,0 0-13 16,0-30 20-16,0 28-16 16,0 1-9-16,0 1 2 15,0-2 3-15,0-1-6 16,7 3 0-16,13-4-1 15,11 3 0-15,14 1 1 16,8 0 0-16,7 0 0 16,7 0 0-16,8 0 0 15,13 1 0-15,12 6 0 0,13-1 0 16,12-3 0-16,11-3 0 15,4 0 0 1,5 0 0-16,-14 0 1 0,-16 1-1 16,-24 9 0-16,-28 1-11 15,-23-2 1-15,-19-2 1 16,-11-4-5-16,-8-3-4 15,-1 0 18-15,1 0 0 16,-1 0 7-16,-1 0-3 16,0 0 1-16,0 0 7 15,0-3 5-15,0 0-13 16,0 2-4-16,0 0-9 0,0-1-55 15</inkml:trace>
  <inkml:trace contextRef="#ctx0" brushRef="#br0" timeOffset="2698.15">2007 15821 3 0,'0'0'11'15,"0"0"-3"-15,0 0-7 0,0 0-1 16,0 0 1-16,0 0 4 15,0 0-4-15,0 0-1 16,0 0-4-16,0 0-3 16,0 0-11-16,0 0 17 15,0 0 1-15,0 0 0 16,-1 0 0-16,-1 0 0 15</inkml:trace>
  <inkml:trace contextRef="#ctx0" brushRef="#br0" timeOffset="2969.16">2261 15908 11 0,'97'0'15'0,"-2"0"-9"15,-4 0-2-15,-8 0-2 16,-11 0-1-16,-11-2 1 16,-12-1-1-16,-13 0 1 15,-13 2-2-15,-8 1 1 16,-9 0 2-16,-5 0-1 15,-1 0-1-15,0 0 3 16,0 0-4-16,6 0-7 0,4 9-4 16,9 8-20-1</inkml:trace>
  <inkml:trace contextRef="#ctx0" brushRef="#br0" timeOffset="3969.22">10481 16087 66 0,'0'0'19'15,"0"0"-19"-15,0 0-23 0,0 0 12 16,0 0 11-16,0 0 0 15,-5 0 3-15,5 0-2 16,7 0 3-16,9 0 3 16,4 0-5-16,6 0 4 15,7 0 4-15,12 3-10 16,8-2 9-16,16 0-7 15,11-1 3-15,13 0-5 16,7 0 1-16,-5 0 3 16,-8 0-3-16,-18 0-1 15,-17 2-1-15,-18 3 0 16,-12 0 1-16,-10-5-3 15,-6 0 3-15,-6 0 0 0,0 0 0 16,2 0-17-16,-2 0-54 16</inkml:trace>
  <inkml:trace contextRef="#ctx0" brushRef="#br0" timeOffset="4837.26">2228 17096 5 0,'0'0'24'16,"0"0"34"-16,0 0-45 0,0 0 9 15,0 0 10-15,0 0 3 16,-14-17-6-16,14 17-21 16,0 0-8-16,0-3-4 15,18 3-10-15,18-3 12 16,25 0 2-16,20 0 0 15,20 1 0-15,17-1 0 16,3 0 0-16,6 3-53 16,4 0-37-16</inkml:trace>
  <inkml:trace contextRef="#ctx0" brushRef="#br0" timeOffset="5762.32">10739 17355 164 0,'0'0'0'16,"0"0"0"-16,0 0-16 15,0 0 6-15,0 0 10 16,98-2 1-16,-46 2 2 15,10 0 3-15,9 0 2 16,7 0 2-16,1-4-4 16,-3 2-6-16,-12 0 0 15,-12 1 3-15,-14-2-3 0,-13 2 0 16,-12-3 1-16,-6 4 1 15,-4-3 0-15,1 3-2 16,2-2 0-16,1 1-25 16,-1-2-51-16</inkml:trace>
  <inkml:trace contextRef="#ctx0" brushRef="#br0" timeOffset="10345.59">3673 14630 24 0,'0'0'4'15,"0"0"-4"-15,0 0-25 16</inkml:trace>
  <inkml:trace contextRef="#ctx0" brushRef="#br0" timeOffset="10732.61">4215 14685 9 0,'168'0'19'16,"41"0"-8"-16,27-6 6 15,8-11-6-15,16-2-6 16,10 2-3-16,4 2 3 15,7 2-6-15,-4 2 2 16,7-1-2-16,14 0 4 16,8 2-2-16,4-3 2 15,2 2-3-15,-2-1-1 16,-1 2 1-16,-5-2 1 0,-10 4 3 15,-20 4 0-15,-20 0 10 16,-25 4-12 0,-36 0-4-16,-35 0 2 0,-24 4 0 15,-16 0 2-15,-10 2-1 16,-11-2-2-16,-12 2 1 15,-14-2 0-15,-14 1 1 16,-11-1-1-16,-13-1 0 16,-12-2 0-16,-11-1 0 15,-4 0 0-15,-3 0 0 16,-3 0 1-16,0 0-1 15,0 0 0-15,-16 0-36 16</inkml:trace>
  <inkml:trace contextRef="#ctx0" brushRef="#br0" timeOffset="11497.65">4221 15571 19 0,'0'0'13'0,"0"0"8"15,0 0-21-15,0 0-5 16,0 0-12-16,0 0 16 16,47-19 0-16,-6 19-4 15,17 0 5-15,20 0 1 16,29 4-1-16,33 2 3 15,30 1-3-15,34-3 6 16,40 0 13-16,41-4-9 16,35 0-1-16,28-1-5 0,23-16 5 15,3-2-2 1,-7-3-6-16,-6 2 5 0,-21 0-5 15,-21 7 6 1,-18 9-7-16,-24 4 2 0,-25 0 6 16,-24 14-5-16,-22 5-3 15,-24 2 0 1,-27 0 0-16,-25-3 0 0,-29-3 0 15,-23-8 2-15,-23-4-2 16,-22 0 0 0,-15-3 1-16,-11 0 1 0,-5 0 2 15,-2 0 2 1,0 0-6-16,0-5 0 0,-2-3-16 15,-13-2-69-15</inkml:trace>
  <inkml:trace contextRef="#ctx0" brushRef="#br0" timeOffset="11971.68">4425 16883 10 0,'0'0'15'0,"0"0"-15"16,0 0-8-16,0 0-9 15</inkml:trace>
  <inkml:trace contextRef="#ctx0" brushRef="#br0" timeOffset="12315.7">4701 16905 13 0,'140'0'37'15,"39"0"-17"-15,36-16 5 16,41-7 15-16,38-7-26 15,27-3-9-15,22 4 8 16,14 3-12-16,-7 8 5 16,-17 11-5-16,-20 7-1 15,-32 4 1-15,-22 21-3 16,-10 8 2-16,-13-3 0 0,1 0 0 15,-1-4-6-15,4-9 6 16,3-7 4-16,-12-6-2 16,-24-4-2-16,-33 0 0 15,-33 0 0-15,-41-11 4 16,-29-1 2-16,-32 2 14 15,-21 5 27-15,-13 2 8 16,-5-1 5-16,0-1-19 16,0-2-28-16,0-2-10 15,0 0-2-15,-3 2-1 16,0 2 0-16,3 1-1 15,0 4-2-15,0 0-25 16,0 0-59-16,0 0-34 16,1 0 10-16</inkml:trace>
  <inkml:trace contextRef="#ctx0" brushRef="#br0" timeOffset="31449.79">15123 9573 18 0,'0'0'27'0,"0"0"12"15,0 0-16-15,0 0-11 16,0 0 0-16,0 0-9 16,0 0-3-16,-8-16-2 15,8 16 0-15,0 0 0 16,0 0-4-16,0 11 6 15,8 9 0-15,5 6 0 16,1 6 0-16,2 4 1 16,-1 1-1-16,0 1 1 15,-3-2 0-15,-2-2 3 16,2-5-3-16,-4-2 0 15,-2-3-1-15,0-3 3 16,-1-2-2-16,0-5 2 0,-4-5-2 16,1-1-1-16,-2-5 3 15,0-2-2-15,1-1 0 16,1 0 10-16,-1 0 19 15,10 0-5-15,16-17-13 16,34-24-6-16,42-22 2 16,39-29-5-16,32-17-1 15,12-14-4-15,1-6 4 16,-11 6-5-16,-11 12 3 15,-7 15-1-15,-8 16 2 16,-8 13-2-16,-15 10 1 16,-19 7 0-16,-15 8 0 0,-21 8 0 15,-21 10 0 1,-18 7 0-16,-15 9 1 15,-12 4 5-15,-4 2 19 0,-2 2 19 16,0-3-20-16,0 1-21 16,0-3-3-16,0 1-1 15,0 3 0-15,0-1-12 16,0 0-36-16,6-3-64 15,10-10-43-15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14748E9" units="dev"/>
        </inkml:traceFormat>
        <inkml:channelProperties>
          <inkml:channelProperty channel="X" name="resolution" value="1516.99072" units="1/cm"/>
          <inkml:channelProperty channel="Y" name="resolution" value="2427.18506" units="1/cm"/>
          <inkml:channelProperty channel="F" name="resolution" value="5.68611" units="1/cm"/>
          <inkml:channelProperty channel="T" name="resolution" value="1" units="1/dev"/>
        </inkml:channelProperties>
      </inkml:inkSource>
      <inkml:timestamp xml:id="ts0" timeString="2021-02-01T05:57:27.072"/>
    </inkml:context>
    <inkml:brush xml:id="br0">
      <inkml:brushProperty name="width" value="0.05292" units="cm"/>
      <inkml:brushProperty name="height" value="0.05292" units="cm"/>
      <inkml:brushProperty name="color" value="#FF0000"/>
    </inkml:brush>
  </inkml:definitions>
  <inkml:trace contextRef="#ctx0" brushRef="#br0">22421 9479 74 0,'0'0'0'0,"0"0"0"0,0 0 4 16,0 0 3-16,0 0 3 15,0 0 6-15,0 0-2 16,-4-34-5-16,4 29 7 16,0 1-7-16,0-4 10 15,0 5-18-15,0-2 8 16,0 3 16-16,0-2-5 15,0 4-10-15,0 0-10 16,0 0-7-16,0 0-1 16,4 8 4-16,5 9 4 15,2 4-1-15,2 8 1 16,-1 0 0-16,-2 4 0 15,1 1 1-15,-1-4-1 16,-1-4 1-16,3-2-1 0,-3-7 1 16,-3-3-1-16,1-6 3 15,-2-1-3-15,2-6 0 16,4-1 3-16,10-2 4 15,10-23 15-15,11-19-2 16,15-12-8-16,8-11-4 16,10-9-4-16,4-6-4 15,4 3 0-15,-1 9 1 16,-10 13-1-16,-12 16-2 15,-16 10 2-15,-13 12 0 16,-11 7 0-16,-7 4 0 16,-8 4 1-16,-4 4-1 15,-1-3 1-15,0 3-1 16,0 0 0-16,0 0 0 0,2 0-5 15,2 0-27-15,2 0-31 16,5 0-7-16,-5-5-66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25359" y="6695536"/>
            <a:ext cx="4692162" cy="2562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and Architecture of Database Systems:</a:t>
            </a:r>
          </a:p>
          <a:p>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55322"/>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78" y="861193"/>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A3170549-8F4E-4B68-94C6-D6B4BCD93194}"/>
              </a:ext>
            </a:extLst>
          </p:cNvPr>
          <p:cNvSpPr txBox="1">
            <a:spLocks/>
          </p:cNvSpPr>
          <p:nvPr userDrawn="1"/>
        </p:nvSpPr>
        <p:spPr>
          <a:xfrm>
            <a:off x="3625359" y="6695536"/>
            <a:ext cx="4692162" cy="2562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Introduction to Relational Model</a:t>
            </a:r>
          </a:p>
          <a:p>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78" y="861193"/>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4111C904-9692-4399-850A-07938DDBAE88}"/>
              </a:ext>
            </a:extLst>
          </p:cNvPr>
          <p:cNvSpPr txBox="1">
            <a:spLocks/>
          </p:cNvSpPr>
          <p:nvPr userDrawn="1"/>
        </p:nvSpPr>
        <p:spPr>
          <a:xfrm>
            <a:off x="3625359" y="6695536"/>
            <a:ext cx="4692162" cy="2562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Introduction to Relational Model</a:t>
            </a:r>
          </a:p>
          <a:p>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03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827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2/8/2021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73" r:id="rId7"/>
    <p:sldLayoutId id="2147483693" r:id="rId8"/>
    <p:sldLayoutId id="2147483692"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cdn5.vectorstock.com/i/1000x1000/21/59/dbms-database-management-system-computer-data-vector-8212159.jpg">
            <a:extLst>
              <a:ext uri="{FF2B5EF4-FFF2-40B4-BE49-F238E27FC236}">
                <a16:creationId xmlns:a16="http://schemas.microsoft.com/office/drawing/2014/main" id="{553679C9-EE3F-4396-95DC-06F5979A528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ED882D-7DEF-47C9-8FD0-8010537E3917}"/>
              </a:ext>
            </a:extLst>
          </p:cNvPr>
          <p:cNvSpPr txBox="1"/>
          <p:nvPr/>
        </p:nvSpPr>
        <p:spPr>
          <a:xfrm>
            <a:off x="648070" y="2704560"/>
            <a:ext cx="6869098" cy="707886"/>
          </a:xfrm>
          <a:prstGeom prst="rect">
            <a:avLst/>
          </a:prstGeom>
          <a:noFill/>
        </p:spPr>
        <p:txBody>
          <a:bodyPr wrap="square">
            <a:spAutoFit/>
          </a:bodyPr>
          <a:lstStyle/>
          <a:p>
            <a:r>
              <a:rPr lang="en-IN" sz="4000" dirty="0"/>
              <a:t>Introduction to Relational Model</a:t>
            </a:r>
          </a:p>
        </p:txBody>
      </p:sp>
      <p:sp>
        <p:nvSpPr>
          <p:cNvPr id="5" name="TextBox 4">
            <a:extLst>
              <a:ext uri="{FF2B5EF4-FFF2-40B4-BE49-F238E27FC236}">
                <a16:creationId xmlns:a16="http://schemas.microsoft.com/office/drawing/2014/main" id="{1172EC30-AB57-4C02-9C34-4EB4F62A5C9E}"/>
              </a:ext>
            </a:extLst>
          </p:cNvPr>
          <p:cNvSpPr txBox="1"/>
          <p:nvPr/>
        </p:nvSpPr>
        <p:spPr>
          <a:xfrm>
            <a:off x="3424163" y="4216893"/>
            <a:ext cx="720069" cy="369332"/>
          </a:xfrm>
          <a:prstGeom prst="rect">
            <a:avLst/>
          </a:prstGeom>
          <a:noFill/>
        </p:spPr>
        <p:txBody>
          <a:bodyPr wrap="none" rtlCol="0">
            <a:spAutoFit/>
          </a:bodyPr>
          <a:lstStyle/>
          <a:p>
            <a:r>
              <a:rPr lang="en-IN" dirty="0"/>
              <a:t>Unit-2</a:t>
            </a:r>
          </a:p>
        </p:txBody>
      </p:sp>
      <p:sp>
        <p:nvSpPr>
          <p:cNvPr id="6" name="TextBox 5">
            <a:extLst>
              <a:ext uri="{FF2B5EF4-FFF2-40B4-BE49-F238E27FC236}">
                <a16:creationId xmlns:a16="http://schemas.microsoft.com/office/drawing/2014/main" id="{44D53476-844D-42DC-A355-8B0C0245B26F}"/>
              </a:ext>
            </a:extLst>
          </p:cNvPr>
          <p:cNvSpPr txBox="1"/>
          <p:nvPr/>
        </p:nvSpPr>
        <p:spPr>
          <a:xfrm>
            <a:off x="0" y="6488668"/>
            <a:ext cx="4782078" cy="369332"/>
          </a:xfrm>
          <a:prstGeom prst="rect">
            <a:avLst/>
          </a:prstGeom>
          <a:noFill/>
        </p:spPr>
        <p:txBody>
          <a:bodyPr wrap="none" rtlCol="0">
            <a:spAutoFit/>
          </a:bodyPr>
          <a:lstStyle/>
          <a:p>
            <a:r>
              <a:rPr lang="en-IN" dirty="0">
                <a:solidFill>
                  <a:schemeClr val="bg1">
                    <a:lumMod val="85000"/>
                  </a:schemeClr>
                </a:solidFill>
              </a:rPr>
              <a:t>Sources: Reference Book, NPTEL website, Internet</a:t>
            </a:r>
          </a:p>
        </p:txBody>
      </p:sp>
    </p:spTree>
    <p:extLst>
      <p:ext uri="{BB962C8B-B14F-4D97-AF65-F5344CB8AC3E}">
        <p14:creationId xmlns:p14="http://schemas.microsoft.com/office/powerpoint/2010/main" val="2074822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Key</a:t>
            </a:r>
          </a:p>
        </p:txBody>
      </p:sp>
      <p:sp>
        <p:nvSpPr>
          <p:cNvPr id="3" name="Content Placeholder 2"/>
          <p:cNvSpPr>
            <a:spLocks noGrp="1"/>
          </p:cNvSpPr>
          <p:nvPr>
            <p:ph idx="1"/>
          </p:nvPr>
        </p:nvSpPr>
        <p:spPr/>
        <p:txBody>
          <a:bodyPr/>
          <a:lstStyle/>
          <a:p>
            <a:r>
              <a:rPr lang="en-US" sz="2000" dirty="0"/>
              <a:t>A candidate key is a </a:t>
            </a:r>
            <a:r>
              <a:rPr lang="en-US" sz="2000" b="1" dirty="0">
                <a:solidFill>
                  <a:schemeClr val="accent6"/>
                </a:solidFill>
              </a:rPr>
              <a:t>subset of a super key</a:t>
            </a:r>
            <a:r>
              <a:rPr lang="en-US" sz="2000" dirty="0"/>
              <a:t>.</a:t>
            </a:r>
          </a:p>
          <a:p>
            <a:r>
              <a:rPr lang="en-US" sz="2000" dirty="0"/>
              <a:t>The minimal set of attribute which can uniquely identify a tuple is known as candidate key. E.g. </a:t>
            </a:r>
            <a:r>
              <a:rPr lang="en-US" sz="2000" dirty="0" err="1"/>
              <a:t>EnrollNo</a:t>
            </a:r>
            <a:endParaRPr lang="en-US" sz="2000" dirty="0"/>
          </a:p>
          <a:p>
            <a:r>
              <a:rPr lang="en-US" sz="2000" dirty="0"/>
              <a:t>The value of Candidate Key is </a:t>
            </a:r>
            <a:r>
              <a:rPr lang="en-US" sz="2000" b="1" dirty="0">
                <a:solidFill>
                  <a:srgbClr val="C00000"/>
                </a:solidFill>
              </a:rPr>
              <a:t>unique and non-null </a:t>
            </a:r>
            <a:r>
              <a:rPr lang="en-US" sz="2000" dirty="0"/>
              <a:t>for every tuple.</a:t>
            </a:r>
          </a:p>
          <a:p>
            <a:r>
              <a:rPr lang="en-IN" sz="2000" dirty="0"/>
              <a:t>There can be </a:t>
            </a:r>
            <a:r>
              <a:rPr lang="en-IN" sz="2000" b="1" dirty="0">
                <a:solidFill>
                  <a:srgbClr val="C00000"/>
                </a:solidFill>
              </a:rPr>
              <a:t>more than one</a:t>
            </a:r>
            <a:r>
              <a:rPr lang="en-IN" sz="2000" dirty="0"/>
              <a:t> candidate key in a relation</a:t>
            </a:r>
            <a:endParaRPr lang="en-US" sz="2000" dirty="0"/>
          </a:p>
          <a:p>
            <a:r>
              <a:rPr lang="en-US" sz="2000" b="1" dirty="0">
                <a:solidFill>
                  <a:schemeClr val="accent6"/>
                </a:solidFill>
              </a:rPr>
              <a:t>Every candidate key is a super key </a:t>
            </a:r>
            <a:r>
              <a:rPr lang="en-US" sz="2000" dirty="0"/>
              <a:t>but </a:t>
            </a:r>
            <a:r>
              <a:rPr lang="en-US" sz="2000" b="1" dirty="0">
                <a:solidFill>
                  <a:schemeClr val="accent6"/>
                </a:solidFill>
              </a:rPr>
              <a:t>every super key is not a candidate key</a:t>
            </a:r>
            <a:r>
              <a:rPr lang="en-US" sz="2000" dirty="0"/>
              <a:t>.</a:t>
            </a:r>
          </a:p>
          <a:p>
            <a:r>
              <a:rPr lang="en-IN" sz="2000" dirty="0"/>
              <a:t>The candidate key can be </a:t>
            </a:r>
            <a:r>
              <a:rPr lang="en-IN" sz="2000" b="1" dirty="0">
                <a:solidFill>
                  <a:srgbClr val="C00000"/>
                </a:solidFill>
              </a:rPr>
              <a:t>simple</a:t>
            </a:r>
            <a:r>
              <a:rPr lang="en-IN" sz="2000" b="1" dirty="0"/>
              <a:t> </a:t>
            </a:r>
            <a:r>
              <a:rPr lang="en-IN" sz="2000" dirty="0"/>
              <a:t>(having only one attribute) or </a:t>
            </a:r>
            <a:r>
              <a:rPr lang="en-IN" sz="2000" b="1" dirty="0">
                <a:solidFill>
                  <a:srgbClr val="C00000"/>
                </a:solidFill>
              </a:rPr>
              <a:t>composite</a:t>
            </a:r>
            <a:r>
              <a:rPr lang="en-IN" sz="2000" dirty="0"/>
              <a:t> as well</a:t>
            </a:r>
            <a:endParaRPr lang="en-US" sz="2000" dirty="0"/>
          </a:p>
          <a:p>
            <a:endParaRPr lang="en-US" dirty="0"/>
          </a:p>
        </p:txBody>
      </p:sp>
      <p:graphicFrame>
        <p:nvGraphicFramePr>
          <p:cNvPr id="1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663819" y="4334785"/>
          <a:ext cx="5821620" cy="2057400"/>
        </p:xfrm>
        <a:graphic>
          <a:graphicData uri="http://schemas.openxmlformats.org/drawingml/2006/table">
            <a:tbl>
              <a:tblPr firstRow="1" bandRow="1">
                <a:tableStyleId>{8EC20E35-A176-4012-BC5E-935CFFF8708E}</a:tableStyleId>
              </a:tblPr>
              <a:tblGrid>
                <a:gridCol w="1587818">
                  <a:extLst>
                    <a:ext uri="{9D8B030D-6E8A-4147-A177-3AD203B41FA5}">
                      <a16:colId xmlns:a16="http://schemas.microsoft.com/office/drawing/2014/main" val="20001"/>
                    </a:ext>
                  </a:extLst>
                </a:gridCol>
                <a:gridCol w="844868">
                  <a:extLst>
                    <a:ext uri="{9D8B030D-6E8A-4147-A177-3AD203B41FA5}">
                      <a16:colId xmlns:a16="http://schemas.microsoft.com/office/drawing/2014/main" val="20000"/>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gridCol w="857568">
                  <a:extLst>
                    <a:ext uri="{9D8B030D-6E8A-4147-A177-3AD203B41FA5}">
                      <a16:colId xmlns:a16="http://schemas.microsoft.com/office/drawing/2014/main" val="20005"/>
                    </a:ext>
                  </a:extLst>
                </a:gridCol>
                <a:gridCol w="463488">
                  <a:extLst>
                    <a:ext uri="{9D8B030D-6E8A-4147-A177-3AD203B41FA5}">
                      <a16:colId xmlns:a16="http://schemas.microsoft.com/office/drawing/2014/main" val="20006"/>
                    </a:ext>
                  </a:extLst>
                </a:gridCol>
              </a:tblGrid>
              <a:tr h="411480">
                <a:tc>
                  <a:txBody>
                    <a:bodyPr/>
                    <a:lstStyle/>
                    <a:p>
                      <a:pPr algn="l"/>
                      <a:r>
                        <a:rPr lang="en-US" b="1" dirty="0" err="1">
                          <a:solidFill>
                            <a:schemeClr val="tx1"/>
                          </a:solidFill>
                        </a:rPr>
                        <a:t>EnrollNo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190540106001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180540106002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Rounded Rectangle 10"/>
          <p:cNvSpPr/>
          <p:nvPr/>
        </p:nvSpPr>
        <p:spPr>
          <a:xfrm>
            <a:off x="2674185" y="4315952"/>
            <a:ext cx="1584961" cy="2059982"/>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2521787" y="3232483"/>
            <a:ext cx="173736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err="1">
                <a:solidFill>
                  <a:schemeClr val="tx1"/>
                </a:solidFill>
              </a:rPr>
              <a:t>EnrollNo</a:t>
            </a:r>
            <a:endParaRPr lang="en-US" sz="2000" dirty="0">
              <a:solidFill>
                <a:schemeClr val="tx1"/>
              </a:solidFill>
            </a:endParaRPr>
          </a:p>
        </p:txBody>
      </p:sp>
      <p:sp>
        <p:nvSpPr>
          <p:cNvPr id="13" name="Rounded Rectangle 12"/>
          <p:cNvSpPr/>
          <p:nvPr/>
        </p:nvSpPr>
        <p:spPr>
          <a:xfrm>
            <a:off x="4259146" y="4320717"/>
            <a:ext cx="2363327" cy="2066229"/>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531330" y="3232483"/>
            <a:ext cx="2560320" cy="731520"/>
          </a:xfrm>
          <a:prstGeom prst="wedgeRoundRectCallout">
            <a:avLst>
              <a:gd name="adj1" fmla="val -21233"/>
              <a:gd name="adj2" fmla="val 9909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a:solidFill>
                  <a:schemeClr val="tx1"/>
                </a:solidFill>
              </a:rPr>
              <a:t>(</a:t>
            </a:r>
            <a:r>
              <a:rPr lang="en-US" sz="2000" dirty="0" err="1">
                <a:solidFill>
                  <a:schemeClr val="tx1"/>
                </a:solidFill>
              </a:rPr>
              <a:t>RollNo</a:t>
            </a:r>
            <a:r>
              <a:rPr lang="en-US" sz="2000" dirty="0">
                <a:solidFill>
                  <a:schemeClr val="tx1"/>
                </a:solidFill>
              </a:rPr>
              <a:t>, Branch, </a:t>
            </a:r>
            <a:r>
              <a:rPr lang="en-US" sz="2000" dirty="0" err="1">
                <a:solidFill>
                  <a:schemeClr val="tx1"/>
                </a:solidFill>
              </a:rPr>
              <a:t>Sem</a:t>
            </a:r>
            <a:r>
              <a:rPr lang="en-US" sz="2000" dirty="0">
                <a:solidFill>
                  <a:schemeClr val="tx1"/>
                </a:solidFill>
              </a:rPr>
              <a:t>)</a:t>
            </a:r>
          </a:p>
        </p:txBody>
      </p:sp>
    </p:spTree>
    <p:extLst>
      <p:ext uri="{BB962C8B-B14F-4D97-AF65-F5344CB8AC3E}">
        <p14:creationId xmlns:p14="http://schemas.microsoft.com/office/powerpoint/2010/main" val="315442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Algebra </a:t>
            </a:r>
            <a:r>
              <a:rPr lang="en-US" dirty="0">
                <a:solidFill>
                  <a:schemeClr val="tx1">
                    <a:lumMod val="50000"/>
                    <a:lumOff val="50000"/>
                  </a:schemeClr>
                </a:solidFill>
              </a:rPr>
              <a:t>[Exercise-2]</a:t>
            </a:r>
            <a:r>
              <a:rPr lang="en-US" dirty="0"/>
              <a:t> </a:t>
            </a:r>
            <a:endParaRPr lang="en-IN" dirty="0"/>
          </a:p>
        </p:txBody>
      </p:sp>
      <p:sp>
        <p:nvSpPr>
          <p:cNvPr id="3" name="Content Placeholder 2"/>
          <p:cNvSpPr>
            <a:spLocks noGrp="1"/>
          </p:cNvSpPr>
          <p:nvPr>
            <p:ph idx="1"/>
          </p:nvPr>
        </p:nvSpPr>
        <p:spPr/>
        <p:txBody>
          <a:bodyPr/>
          <a:lstStyle/>
          <a:p>
            <a:pPr marL="0" indent="0">
              <a:buNone/>
            </a:pPr>
            <a:r>
              <a:rPr lang="en-IN" sz="2400" b="1" dirty="0"/>
              <a:t>Reserves(</a:t>
            </a:r>
            <a:r>
              <a:rPr lang="en-IN" sz="2400" b="1" dirty="0" err="1"/>
              <a:t>sid</a:t>
            </a:r>
            <a:r>
              <a:rPr lang="en-IN" sz="2400" b="1" dirty="0"/>
              <a:t>, bid, day)</a:t>
            </a:r>
          </a:p>
          <a:p>
            <a:pPr marL="0" indent="0">
              <a:buNone/>
            </a:pPr>
            <a:r>
              <a:rPr lang="en-IN" sz="2400" b="1" dirty="0"/>
              <a:t>Sailors(</a:t>
            </a:r>
            <a:r>
              <a:rPr lang="en-IN" sz="2400" b="1" dirty="0" err="1"/>
              <a:t>sid</a:t>
            </a:r>
            <a:r>
              <a:rPr lang="en-IN" sz="2400" b="1" dirty="0"/>
              <a:t>, </a:t>
            </a:r>
            <a:r>
              <a:rPr lang="en-IN" sz="2400" b="1" dirty="0" err="1"/>
              <a:t>sname</a:t>
            </a:r>
            <a:r>
              <a:rPr lang="en-IN" sz="2400" b="1" dirty="0"/>
              <a:t>, rating, age)</a:t>
            </a:r>
          </a:p>
          <a:p>
            <a:pPr marL="0" indent="0">
              <a:buNone/>
            </a:pPr>
            <a:r>
              <a:rPr lang="en-IN" sz="2400" b="1" dirty="0"/>
              <a:t>Boats(bid, </a:t>
            </a:r>
            <a:r>
              <a:rPr lang="en-IN" sz="2400" b="1" dirty="0" err="1"/>
              <a:t>bname</a:t>
            </a:r>
            <a:r>
              <a:rPr lang="en-IN" sz="2400" b="1" dirty="0"/>
              <a:t>, </a:t>
            </a:r>
            <a:r>
              <a:rPr lang="en-IN" sz="2400" b="1" dirty="0" err="1"/>
              <a:t>color</a:t>
            </a:r>
            <a:r>
              <a:rPr lang="en-IN" sz="2400" b="1" dirty="0"/>
              <a:t>)</a:t>
            </a:r>
          </a:p>
          <a:p>
            <a:pPr marL="0" indent="0">
              <a:buNone/>
            </a:pPr>
            <a:endParaRPr lang="en-IN" sz="2400" b="1" dirty="0"/>
          </a:p>
          <a:p>
            <a:pPr>
              <a:buFont typeface="+mj-lt"/>
              <a:buAutoNum type="arabicPeriod"/>
            </a:pPr>
            <a:r>
              <a:rPr lang="en-IN" sz="1800" dirty="0">
                <a:latin typeface="Times New Roman" panose="02020603050405020304" pitchFamily="18" charset="0"/>
                <a:cs typeface="Times New Roman" panose="02020603050405020304" pitchFamily="18" charset="0"/>
              </a:rPr>
              <a:t>Find names of sailors who have reserved boat #103</a:t>
            </a:r>
          </a:p>
          <a:p>
            <a:pPr>
              <a:buFont typeface="+mj-lt"/>
              <a:buAutoNum type="arabicPeriod"/>
            </a:pPr>
            <a:r>
              <a:rPr lang="en-IN" sz="1800" dirty="0">
                <a:latin typeface="Times New Roman" panose="02020603050405020304" pitchFamily="18" charset="0"/>
                <a:cs typeface="Times New Roman" panose="02020603050405020304" pitchFamily="18" charset="0"/>
              </a:rPr>
              <a:t>Find names of sailors who have reserved a red boat</a:t>
            </a:r>
          </a:p>
          <a:p>
            <a:pPr>
              <a:buFont typeface="+mj-lt"/>
              <a:buAutoNum type="arabicPeriod"/>
            </a:pPr>
            <a:r>
              <a:rPr lang="en-IN" sz="1800" dirty="0">
                <a:latin typeface="Times New Roman" panose="02020603050405020304" pitchFamily="18" charset="0"/>
                <a:cs typeface="Times New Roman" panose="02020603050405020304" pitchFamily="18" charset="0"/>
              </a:rPr>
              <a:t>Find the </a:t>
            </a:r>
            <a:r>
              <a:rPr lang="en-IN" sz="1800" dirty="0" err="1">
                <a:latin typeface="Times New Roman" panose="02020603050405020304" pitchFamily="18" charset="0"/>
                <a:cs typeface="Times New Roman" panose="02020603050405020304" pitchFamily="18" charset="0"/>
              </a:rPr>
              <a:t>colors</a:t>
            </a:r>
            <a:r>
              <a:rPr lang="en-IN" sz="1800" dirty="0">
                <a:latin typeface="Times New Roman" panose="02020603050405020304" pitchFamily="18" charset="0"/>
                <a:cs typeface="Times New Roman" panose="02020603050405020304" pitchFamily="18" charset="0"/>
              </a:rPr>
              <a:t> of boats reserved by Lubber</a:t>
            </a:r>
          </a:p>
          <a:p>
            <a:pPr>
              <a:buFont typeface="+mj-lt"/>
              <a:buAutoNum type="arabicPeriod"/>
            </a:pPr>
            <a:r>
              <a:rPr lang="en-IN" sz="1800" dirty="0">
                <a:latin typeface="Times New Roman" panose="02020603050405020304" pitchFamily="18" charset="0"/>
                <a:cs typeface="Times New Roman" panose="02020603050405020304" pitchFamily="18" charset="0"/>
              </a:rPr>
              <a:t>Find the names of sailors who have reserved at least one boat</a:t>
            </a:r>
          </a:p>
          <a:p>
            <a:pPr>
              <a:buFont typeface="+mj-lt"/>
              <a:buAutoNum type="arabicPeriod"/>
            </a:pPr>
            <a:r>
              <a:rPr lang="en-IN" sz="1800" dirty="0">
                <a:latin typeface="Times New Roman" panose="02020603050405020304" pitchFamily="18" charset="0"/>
                <a:cs typeface="Times New Roman" panose="02020603050405020304" pitchFamily="18" charset="0"/>
              </a:rPr>
              <a:t>Find the names of sailors who have reserved a red or a green boat</a:t>
            </a:r>
          </a:p>
          <a:p>
            <a:pPr>
              <a:buFont typeface="+mj-lt"/>
              <a:buAutoNum type="arabicPeriod"/>
            </a:pPr>
            <a:r>
              <a:rPr lang="en-IN" sz="1800" dirty="0">
                <a:latin typeface="Times New Roman" panose="02020603050405020304" pitchFamily="18" charset="0"/>
                <a:cs typeface="Times New Roman" panose="02020603050405020304" pitchFamily="18" charset="0"/>
              </a:rPr>
              <a:t>Find the names of sailors who have reserved a red and a green boat</a:t>
            </a:r>
          </a:p>
          <a:p>
            <a:pPr>
              <a:buFont typeface="+mj-lt"/>
              <a:buAutoNum type="arabicPeriod"/>
            </a:pPr>
            <a:r>
              <a:rPr lang="en-IN" sz="1800" dirty="0">
                <a:latin typeface="Times New Roman" panose="02020603050405020304" pitchFamily="18" charset="0"/>
                <a:cs typeface="Times New Roman" panose="02020603050405020304" pitchFamily="18" charset="0"/>
              </a:rPr>
              <a:t>Find the </a:t>
            </a:r>
            <a:r>
              <a:rPr lang="en-IN" sz="1800" dirty="0" err="1">
                <a:latin typeface="Times New Roman" panose="02020603050405020304" pitchFamily="18" charset="0"/>
                <a:cs typeface="Times New Roman" panose="02020603050405020304" pitchFamily="18" charset="0"/>
              </a:rPr>
              <a:t>sids</a:t>
            </a:r>
            <a:r>
              <a:rPr lang="en-IN" sz="1800" dirty="0">
                <a:latin typeface="Times New Roman" panose="02020603050405020304" pitchFamily="18" charset="0"/>
                <a:cs typeface="Times New Roman" panose="02020603050405020304" pitchFamily="18" charset="0"/>
              </a:rPr>
              <a:t> of sailors with age over 20 who have not reserved a red boat</a:t>
            </a:r>
          </a:p>
          <a:p>
            <a:pPr marL="0" indent="0">
              <a:buNone/>
            </a:pPr>
            <a:endParaRPr lang="en-IN" dirty="0"/>
          </a:p>
        </p:txBody>
      </p:sp>
    </p:spTree>
    <p:extLst>
      <p:ext uri="{BB962C8B-B14F-4D97-AF65-F5344CB8AC3E}">
        <p14:creationId xmlns:p14="http://schemas.microsoft.com/office/powerpoint/2010/main" val="401033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6609-1365-4C57-9D2B-E19D983F38C7}"/>
              </a:ext>
            </a:extLst>
          </p:cNvPr>
          <p:cNvSpPr>
            <a:spLocks noGrp="1"/>
          </p:cNvSpPr>
          <p:nvPr>
            <p:ph type="title"/>
          </p:nvPr>
        </p:nvSpPr>
        <p:spPr/>
        <p:txBody>
          <a:bodyPr/>
          <a:lstStyle/>
          <a:p>
            <a:r>
              <a:rPr lang="en-US" dirty="0"/>
              <a:t>Relational Algebra </a:t>
            </a:r>
            <a:r>
              <a:rPr lang="en-US" dirty="0">
                <a:solidFill>
                  <a:schemeClr val="tx1">
                    <a:lumMod val="50000"/>
                    <a:lumOff val="50000"/>
                  </a:schemeClr>
                </a:solidFill>
              </a:rPr>
              <a:t>[Exercise-3]</a:t>
            </a:r>
            <a:r>
              <a:rPr lang="en-US" dirty="0"/>
              <a:t> </a:t>
            </a:r>
            <a:endParaRPr lang="en-IN" dirty="0"/>
          </a:p>
        </p:txBody>
      </p:sp>
      <p:sp>
        <p:nvSpPr>
          <p:cNvPr id="3" name="Content Placeholder 2">
            <a:extLst>
              <a:ext uri="{FF2B5EF4-FFF2-40B4-BE49-F238E27FC236}">
                <a16:creationId xmlns:a16="http://schemas.microsoft.com/office/drawing/2014/main" id="{CCC59616-0040-4387-BAB6-E4C1DAB713AD}"/>
              </a:ext>
            </a:extLst>
          </p:cNvPr>
          <p:cNvSpPr>
            <a:spLocks noGrp="1"/>
          </p:cNvSpPr>
          <p:nvPr>
            <p:ph idx="1"/>
          </p:nvPr>
        </p:nvSpPr>
        <p:spPr/>
        <p:txBody>
          <a:bodyPr/>
          <a:lstStyle/>
          <a:p>
            <a:pPr marL="0" indent="0">
              <a:buNone/>
            </a:pPr>
            <a:r>
              <a:rPr lang="en-IN" sz="2400" b="1" dirty="0"/>
              <a:t>Reserves(</a:t>
            </a:r>
            <a:r>
              <a:rPr lang="en-IN" sz="2400" b="1" dirty="0" err="1"/>
              <a:t>sid</a:t>
            </a:r>
            <a:r>
              <a:rPr lang="en-IN" sz="2400" b="1" dirty="0"/>
              <a:t>, bid, day)</a:t>
            </a:r>
          </a:p>
          <a:p>
            <a:pPr marL="0" indent="0">
              <a:buNone/>
            </a:pPr>
            <a:r>
              <a:rPr lang="en-IN" sz="2400" b="1" dirty="0"/>
              <a:t>Sailors(</a:t>
            </a:r>
            <a:r>
              <a:rPr lang="en-IN" sz="2400" b="1" dirty="0" err="1"/>
              <a:t>sid</a:t>
            </a:r>
            <a:r>
              <a:rPr lang="en-IN" sz="2400" b="1" dirty="0"/>
              <a:t>, </a:t>
            </a:r>
            <a:r>
              <a:rPr lang="en-IN" sz="2400" b="1" dirty="0" err="1"/>
              <a:t>sname</a:t>
            </a:r>
            <a:r>
              <a:rPr lang="en-IN" sz="2400" b="1" dirty="0"/>
              <a:t>, rating, age)</a:t>
            </a:r>
          </a:p>
          <a:p>
            <a:pPr marL="0" indent="0">
              <a:buNone/>
            </a:pPr>
            <a:r>
              <a:rPr lang="en-IN" sz="2400" b="1" dirty="0"/>
              <a:t>Boats(bid, </a:t>
            </a:r>
            <a:r>
              <a:rPr lang="en-IN" sz="2400" b="1" dirty="0" err="1"/>
              <a:t>bname</a:t>
            </a:r>
            <a:r>
              <a:rPr lang="en-IN" sz="2400" b="1" dirty="0"/>
              <a:t>, </a:t>
            </a:r>
            <a:r>
              <a:rPr lang="en-IN" sz="2400" b="1" dirty="0" err="1"/>
              <a:t>color</a:t>
            </a:r>
            <a:r>
              <a:rPr lang="en-IN" sz="2400" b="1" dirty="0"/>
              <a:t>)</a:t>
            </a:r>
          </a:p>
          <a:p>
            <a:pPr marL="0" indent="0">
              <a:buNone/>
            </a:pPr>
            <a:endParaRPr lang="en-IN" dirty="0"/>
          </a:p>
        </p:txBody>
      </p:sp>
      <p:pic>
        <p:nvPicPr>
          <p:cNvPr id="4" name="Picture 3">
            <a:extLst>
              <a:ext uri="{FF2B5EF4-FFF2-40B4-BE49-F238E27FC236}">
                <a16:creationId xmlns:a16="http://schemas.microsoft.com/office/drawing/2014/main" id="{D3CE9445-35E0-4F45-A61A-33C120D226A5}"/>
              </a:ext>
            </a:extLst>
          </p:cNvPr>
          <p:cNvPicPr>
            <a:picLocks noChangeAspect="1"/>
          </p:cNvPicPr>
          <p:nvPr/>
        </p:nvPicPr>
        <p:blipFill>
          <a:blip r:embed="rId2"/>
          <a:stretch>
            <a:fillRect/>
          </a:stretch>
        </p:blipFill>
        <p:spPr>
          <a:xfrm>
            <a:off x="626481" y="2474121"/>
            <a:ext cx="8703950" cy="3574836"/>
          </a:xfrm>
          <a:prstGeom prst="rect">
            <a:avLst/>
          </a:prstGeom>
        </p:spPr>
      </p:pic>
    </p:spTree>
    <p:extLst>
      <p:ext uri="{BB962C8B-B14F-4D97-AF65-F5344CB8AC3E}">
        <p14:creationId xmlns:p14="http://schemas.microsoft.com/office/powerpoint/2010/main" val="52897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idx="1"/>
          </p:nvPr>
        </p:nvSpPr>
        <p:spPr/>
        <p:txBody>
          <a:bodyPr/>
          <a:lstStyle/>
          <a:p>
            <a:r>
              <a:rPr lang="en-US" dirty="0"/>
              <a:t>A primary key is a </a:t>
            </a:r>
            <a:r>
              <a:rPr lang="en-US" b="1" dirty="0">
                <a:solidFill>
                  <a:schemeClr val="accent6"/>
                </a:solidFill>
              </a:rPr>
              <a:t>candidate key that is chosen by database designer </a:t>
            </a:r>
            <a:r>
              <a:rPr lang="en-US" dirty="0"/>
              <a:t>to identify tuples uniquely in a relation (table).</a:t>
            </a:r>
          </a:p>
        </p:txBody>
      </p:sp>
      <p:graphicFrame>
        <p:nvGraphicFramePr>
          <p:cNvPr id="1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663819" y="4334785"/>
          <a:ext cx="5821620" cy="2057400"/>
        </p:xfrm>
        <a:graphic>
          <a:graphicData uri="http://schemas.openxmlformats.org/drawingml/2006/table">
            <a:tbl>
              <a:tblPr firstRow="1" bandRow="1">
                <a:tableStyleId>{8EC20E35-A176-4012-BC5E-935CFFF8708E}</a:tableStyleId>
              </a:tblPr>
              <a:tblGrid>
                <a:gridCol w="1587818">
                  <a:extLst>
                    <a:ext uri="{9D8B030D-6E8A-4147-A177-3AD203B41FA5}">
                      <a16:colId xmlns:a16="http://schemas.microsoft.com/office/drawing/2014/main" val="20001"/>
                    </a:ext>
                  </a:extLst>
                </a:gridCol>
                <a:gridCol w="844868">
                  <a:extLst>
                    <a:ext uri="{9D8B030D-6E8A-4147-A177-3AD203B41FA5}">
                      <a16:colId xmlns:a16="http://schemas.microsoft.com/office/drawing/2014/main" val="20000"/>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gridCol w="857568">
                  <a:extLst>
                    <a:ext uri="{9D8B030D-6E8A-4147-A177-3AD203B41FA5}">
                      <a16:colId xmlns:a16="http://schemas.microsoft.com/office/drawing/2014/main" val="20005"/>
                    </a:ext>
                  </a:extLst>
                </a:gridCol>
                <a:gridCol w="463488">
                  <a:extLst>
                    <a:ext uri="{9D8B030D-6E8A-4147-A177-3AD203B41FA5}">
                      <a16:colId xmlns:a16="http://schemas.microsoft.com/office/drawing/2014/main" val="20006"/>
                    </a:ext>
                  </a:extLst>
                </a:gridCol>
              </a:tblGrid>
              <a:tr h="411480">
                <a:tc>
                  <a:txBody>
                    <a:bodyPr/>
                    <a:lstStyle/>
                    <a:p>
                      <a:pPr algn="l"/>
                      <a:r>
                        <a:rPr lang="en-US" b="1" dirty="0" err="1">
                          <a:solidFill>
                            <a:schemeClr val="tx1"/>
                          </a:solidFill>
                        </a:rPr>
                        <a:t>EnrollNo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190540106001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180540106002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Rounded Rectangle 10"/>
          <p:cNvSpPr/>
          <p:nvPr/>
        </p:nvSpPr>
        <p:spPr>
          <a:xfrm>
            <a:off x="2674185" y="4315952"/>
            <a:ext cx="1584961" cy="2059982"/>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2521787" y="3232483"/>
            <a:ext cx="173736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err="1">
                <a:solidFill>
                  <a:schemeClr val="tx1"/>
                </a:solidFill>
              </a:rPr>
              <a:t>EnrollNo</a:t>
            </a:r>
            <a:endParaRPr lang="en-US" sz="2000" dirty="0">
              <a:solidFill>
                <a:schemeClr val="tx1"/>
              </a:solidFill>
            </a:endParaRPr>
          </a:p>
        </p:txBody>
      </p:sp>
      <p:sp>
        <p:nvSpPr>
          <p:cNvPr id="13" name="Rounded Rectangle 12"/>
          <p:cNvSpPr/>
          <p:nvPr/>
        </p:nvSpPr>
        <p:spPr>
          <a:xfrm>
            <a:off x="4259146" y="4320717"/>
            <a:ext cx="2363327" cy="2066229"/>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531330" y="3232483"/>
            <a:ext cx="2560320" cy="731520"/>
          </a:xfrm>
          <a:prstGeom prst="wedgeRoundRectCallout">
            <a:avLst>
              <a:gd name="adj1" fmla="val -21233"/>
              <a:gd name="adj2" fmla="val 9909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a:solidFill>
                  <a:schemeClr val="tx1"/>
                </a:solidFill>
              </a:rPr>
              <a:t>(</a:t>
            </a:r>
            <a:r>
              <a:rPr lang="en-US" sz="2000" dirty="0" err="1">
                <a:solidFill>
                  <a:schemeClr val="tx1"/>
                </a:solidFill>
              </a:rPr>
              <a:t>RollNo</a:t>
            </a:r>
            <a:r>
              <a:rPr lang="en-US" sz="2000" dirty="0">
                <a:solidFill>
                  <a:schemeClr val="tx1"/>
                </a:solidFill>
              </a:rPr>
              <a:t>, Branch, </a:t>
            </a:r>
            <a:r>
              <a:rPr lang="en-US" sz="2000" dirty="0" err="1">
                <a:solidFill>
                  <a:schemeClr val="tx1"/>
                </a:solidFill>
              </a:rPr>
              <a:t>Sem</a:t>
            </a:r>
            <a:r>
              <a:rPr lang="en-US" sz="2000" dirty="0">
                <a:solidFill>
                  <a:schemeClr val="tx1"/>
                </a:solidFill>
              </a:rPr>
              <a: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467" y="2373156"/>
            <a:ext cx="1188000" cy="783206"/>
          </a:xfrm>
          <a:prstGeom prst="rect">
            <a:avLst/>
          </a:prstGeom>
        </p:spPr>
      </p:pic>
      <p:sp>
        <p:nvSpPr>
          <p:cNvPr id="15" name="Rounded Rectangular Callout 14"/>
          <p:cNvSpPr/>
          <p:nvPr/>
        </p:nvSpPr>
        <p:spPr>
          <a:xfrm>
            <a:off x="863336" y="2688362"/>
            <a:ext cx="1512000" cy="468000"/>
          </a:xfrm>
          <a:prstGeom prst="wedgeRoundRectCallout">
            <a:avLst>
              <a:gd name="adj1" fmla="val 60473"/>
              <a:gd name="adj2" fmla="val 125703"/>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Primary Key</a:t>
            </a:r>
          </a:p>
        </p:txBody>
      </p:sp>
    </p:spTree>
    <p:extLst>
      <p:ext uri="{BB962C8B-B14F-4D97-AF65-F5344CB8AC3E}">
        <p14:creationId xmlns:p14="http://schemas.microsoft.com/office/powerpoint/2010/main" val="210017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Key</a:t>
            </a:r>
          </a:p>
        </p:txBody>
      </p:sp>
      <p:sp>
        <p:nvSpPr>
          <p:cNvPr id="3" name="Content Placeholder 2"/>
          <p:cNvSpPr>
            <a:spLocks noGrp="1"/>
          </p:cNvSpPr>
          <p:nvPr>
            <p:ph idx="1"/>
          </p:nvPr>
        </p:nvSpPr>
        <p:spPr/>
        <p:txBody>
          <a:bodyPr/>
          <a:lstStyle/>
          <a:p>
            <a:r>
              <a:rPr lang="en-IN" dirty="0"/>
              <a:t>The candidate key </a:t>
            </a:r>
            <a:r>
              <a:rPr lang="en-IN" b="1" dirty="0">
                <a:solidFill>
                  <a:srgbClr val="C00000"/>
                </a:solidFill>
              </a:rPr>
              <a:t>other than the primary key </a:t>
            </a:r>
            <a:r>
              <a:rPr lang="en-IN" dirty="0"/>
              <a:t>is called an alternate key.</a:t>
            </a:r>
            <a:endParaRPr lang="en-US" dirty="0"/>
          </a:p>
          <a:p>
            <a:r>
              <a:rPr lang="en-US" dirty="0"/>
              <a:t>An alternate key is a </a:t>
            </a:r>
            <a:r>
              <a:rPr lang="en-US" b="1" dirty="0">
                <a:solidFill>
                  <a:schemeClr val="accent6"/>
                </a:solidFill>
              </a:rPr>
              <a:t>candidate key that is not chosen by database designer </a:t>
            </a:r>
            <a:r>
              <a:rPr lang="en-US" dirty="0"/>
              <a:t>to identify tuples uniquely in a relation.</a:t>
            </a:r>
          </a:p>
        </p:txBody>
      </p:sp>
      <p:graphicFrame>
        <p:nvGraphicFramePr>
          <p:cNvPr id="1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663819" y="4334785"/>
          <a:ext cx="5821620" cy="2057400"/>
        </p:xfrm>
        <a:graphic>
          <a:graphicData uri="http://schemas.openxmlformats.org/drawingml/2006/table">
            <a:tbl>
              <a:tblPr firstRow="1" bandRow="1">
                <a:tableStyleId>{8EC20E35-A176-4012-BC5E-935CFFF8708E}</a:tableStyleId>
              </a:tblPr>
              <a:tblGrid>
                <a:gridCol w="1587818">
                  <a:extLst>
                    <a:ext uri="{9D8B030D-6E8A-4147-A177-3AD203B41FA5}">
                      <a16:colId xmlns:a16="http://schemas.microsoft.com/office/drawing/2014/main" val="20001"/>
                    </a:ext>
                  </a:extLst>
                </a:gridCol>
                <a:gridCol w="844868">
                  <a:extLst>
                    <a:ext uri="{9D8B030D-6E8A-4147-A177-3AD203B41FA5}">
                      <a16:colId xmlns:a16="http://schemas.microsoft.com/office/drawing/2014/main" val="20000"/>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gridCol w="857568">
                  <a:extLst>
                    <a:ext uri="{9D8B030D-6E8A-4147-A177-3AD203B41FA5}">
                      <a16:colId xmlns:a16="http://schemas.microsoft.com/office/drawing/2014/main" val="20005"/>
                    </a:ext>
                  </a:extLst>
                </a:gridCol>
                <a:gridCol w="463488">
                  <a:extLst>
                    <a:ext uri="{9D8B030D-6E8A-4147-A177-3AD203B41FA5}">
                      <a16:colId xmlns:a16="http://schemas.microsoft.com/office/drawing/2014/main" val="20006"/>
                    </a:ext>
                  </a:extLst>
                </a:gridCol>
              </a:tblGrid>
              <a:tr h="411480">
                <a:tc>
                  <a:txBody>
                    <a:bodyPr/>
                    <a:lstStyle/>
                    <a:p>
                      <a:pPr algn="l"/>
                      <a:r>
                        <a:rPr lang="en-US" b="1" dirty="0" err="1">
                          <a:solidFill>
                            <a:schemeClr val="tx1"/>
                          </a:solidFill>
                        </a:rPr>
                        <a:t>EnrollNo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190540106001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180540106002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Rounded Rectangle 10"/>
          <p:cNvSpPr/>
          <p:nvPr/>
        </p:nvSpPr>
        <p:spPr>
          <a:xfrm>
            <a:off x="2674185" y="4315952"/>
            <a:ext cx="1584961" cy="2059982"/>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2521787" y="3232483"/>
            <a:ext cx="173736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err="1">
                <a:solidFill>
                  <a:schemeClr val="tx1"/>
                </a:solidFill>
              </a:rPr>
              <a:t>EnrollNo</a:t>
            </a:r>
            <a:endParaRPr lang="en-US" sz="2000" dirty="0">
              <a:solidFill>
                <a:schemeClr val="tx1"/>
              </a:solidFill>
            </a:endParaRPr>
          </a:p>
        </p:txBody>
      </p:sp>
      <p:sp>
        <p:nvSpPr>
          <p:cNvPr id="13" name="Rounded Rectangle 12"/>
          <p:cNvSpPr/>
          <p:nvPr/>
        </p:nvSpPr>
        <p:spPr>
          <a:xfrm>
            <a:off x="4259146" y="4320717"/>
            <a:ext cx="2363327" cy="2066229"/>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531330" y="3232483"/>
            <a:ext cx="2560320" cy="731520"/>
          </a:xfrm>
          <a:prstGeom prst="wedgeRoundRectCallout">
            <a:avLst>
              <a:gd name="adj1" fmla="val -21233"/>
              <a:gd name="adj2" fmla="val 9909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Candidate Key</a:t>
            </a:r>
          </a:p>
          <a:p>
            <a:pPr algn="ctr"/>
            <a:r>
              <a:rPr lang="en-US" sz="2000" dirty="0">
                <a:solidFill>
                  <a:schemeClr val="tx1"/>
                </a:solidFill>
              </a:rPr>
              <a:t>(</a:t>
            </a:r>
            <a:r>
              <a:rPr lang="en-US" sz="2000" dirty="0" err="1">
                <a:solidFill>
                  <a:schemeClr val="tx1"/>
                </a:solidFill>
              </a:rPr>
              <a:t>RollNo</a:t>
            </a:r>
            <a:r>
              <a:rPr lang="en-US" sz="2000" dirty="0">
                <a:solidFill>
                  <a:schemeClr val="tx1"/>
                </a:solidFill>
              </a:rPr>
              <a:t>, Branch, </a:t>
            </a:r>
            <a:r>
              <a:rPr lang="en-US" sz="2000" dirty="0" err="1">
                <a:solidFill>
                  <a:schemeClr val="tx1"/>
                </a:solidFill>
              </a:rPr>
              <a:t>Sem</a:t>
            </a:r>
            <a:r>
              <a:rPr lang="en-US" sz="2000" dirty="0">
                <a:solidFill>
                  <a:schemeClr val="tx1"/>
                </a:solidFill>
              </a:rPr>
              <a: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467" y="2373156"/>
            <a:ext cx="1188000" cy="783206"/>
          </a:xfrm>
          <a:prstGeom prst="rect">
            <a:avLst/>
          </a:prstGeom>
        </p:spPr>
      </p:pic>
      <p:sp>
        <p:nvSpPr>
          <p:cNvPr id="15" name="Rounded Rectangular Callout 14"/>
          <p:cNvSpPr/>
          <p:nvPr/>
        </p:nvSpPr>
        <p:spPr>
          <a:xfrm>
            <a:off x="863336" y="2688362"/>
            <a:ext cx="1512000" cy="468000"/>
          </a:xfrm>
          <a:prstGeom prst="wedgeRoundRectCallout">
            <a:avLst>
              <a:gd name="adj1" fmla="val 60473"/>
              <a:gd name="adj2" fmla="val 125703"/>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Primary Key</a:t>
            </a:r>
          </a:p>
        </p:txBody>
      </p:sp>
      <p:sp>
        <p:nvSpPr>
          <p:cNvPr id="16" name="Rounded Rectangular Callout 15"/>
          <p:cNvSpPr/>
          <p:nvPr/>
        </p:nvSpPr>
        <p:spPr>
          <a:xfrm>
            <a:off x="7362748" y="2688362"/>
            <a:ext cx="1645920" cy="468000"/>
          </a:xfrm>
          <a:prstGeom prst="wedgeRoundRectCallout">
            <a:avLst>
              <a:gd name="adj1" fmla="val -68526"/>
              <a:gd name="adj2" fmla="val 117083"/>
              <a:gd name="adj3" fmla="val 16667"/>
            </a:avLst>
          </a:prstGeom>
          <a:solidFill>
            <a:srgbClr val="F0F0F0"/>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Alternate Key</a:t>
            </a:r>
          </a:p>
        </p:txBody>
      </p:sp>
    </p:spTree>
    <p:extLst>
      <p:ext uri="{BB962C8B-B14F-4D97-AF65-F5344CB8AC3E}">
        <p14:creationId xmlns:p14="http://schemas.microsoft.com/office/powerpoint/2010/main" val="70155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 rules</a:t>
            </a:r>
          </a:p>
        </p:txBody>
      </p:sp>
      <p:sp>
        <p:nvSpPr>
          <p:cNvPr id="3" name="Content Placeholder 2"/>
          <p:cNvSpPr>
            <a:spLocks noGrp="1"/>
          </p:cNvSpPr>
          <p:nvPr>
            <p:ph idx="1"/>
          </p:nvPr>
        </p:nvSpPr>
        <p:spPr/>
        <p:txBody>
          <a:bodyPr/>
          <a:lstStyle/>
          <a:p>
            <a:r>
              <a:rPr lang="en-US" dirty="0"/>
              <a:t>A primary key </a:t>
            </a:r>
            <a:r>
              <a:rPr lang="en-US" b="1" dirty="0">
                <a:solidFill>
                  <a:schemeClr val="accent6"/>
                </a:solidFill>
              </a:rPr>
              <a:t>may have one or more attributes</a:t>
            </a:r>
            <a:r>
              <a:rPr lang="en-US" dirty="0"/>
              <a:t>.</a:t>
            </a:r>
          </a:p>
          <a:p>
            <a:r>
              <a:rPr lang="en-US" dirty="0"/>
              <a:t>There is </a:t>
            </a:r>
            <a:r>
              <a:rPr lang="en-US" b="1" dirty="0">
                <a:solidFill>
                  <a:schemeClr val="accent6"/>
                </a:solidFill>
              </a:rPr>
              <a:t>only one primary key </a:t>
            </a:r>
            <a:r>
              <a:rPr lang="en-US" dirty="0"/>
              <a:t>in the relation (table).</a:t>
            </a:r>
          </a:p>
          <a:p>
            <a:r>
              <a:rPr lang="en-US" dirty="0"/>
              <a:t>A primary key </a:t>
            </a:r>
            <a:r>
              <a:rPr lang="en-US" b="1" dirty="0">
                <a:solidFill>
                  <a:schemeClr val="accent6"/>
                </a:solidFill>
              </a:rPr>
              <a:t>attribute value cannot be NULL</a:t>
            </a:r>
            <a:r>
              <a:rPr lang="en-US" dirty="0"/>
              <a:t>.</a:t>
            </a:r>
          </a:p>
          <a:p>
            <a:r>
              <a:rPr lang="en-US" dirty="0"/>
              <a:t>Generally, the </a:t>
            </a:r>
            <a:r>
              <a:rPr lang="en-US" b="1" dirty="0">
                <a:solidFill>
                  <a:schemeClr val="accent6"/>
                </a:solidFill>
              </a:rPr>
              <a:t>value of a primary key attribute does not change</a:t>
            </a:r>
            <a:r>
              <a:rPr lang="en-US" dirty="0"/>
              <a:t>.</a:t>
            </a:r>
          </a:p>
          <a:p>
            <a:endParaRPr lang="en-US" dirty="0"/>
          </a:p>
        </p:txBody>
      </p:sp>
    </p:spTree>
    <p:extLst>
      <p:ext uri="{BB962C8B-B14F-4D97-AF65-F5344CB8AC3E}">
        <p14:creationId xmlns:p14="http://schemas.microsoft.com/office/powerpoint/2010/main" val="19839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Foreign Key</a:t>
            </a:r>
          </a:p>
        </p:txBody>
      </p:sp>
      <p:sp>
        <p:nvSpPr>
          <p:cNvPr id="3" name="Content Placeholder 2"/>
          <p:cNvSpPr>
            <a:spLocks noGrp="1"/>
          </p:cNvSpPr>
          <p:nvPr>
            <p:ph idx="1"/>
          </p:nvPr>
        </p:nvSpPr>
        <p:spPr/>
        <p:txBody>
          <a:bodyPr/>
          <a:lstStyle/>
          <a:p>
            <a:r>
              <a:rPr lang="en-US" dirty="0"/>
              <a:t>A foreign key is </a:t>
            </a:r>
            <a:r>
              <a:rPr lang="en-US" b="1" dirty="0">
                <a:solidFill>
                  <a:schemeClr val="accent6"/>
                </a:solidFill>
              </a:rPr>
              <a:t>used to link two relations </a:t>
            </a:r>
            <a:r>
              <a:rPr lang="en-US" dirty="0"/>
              <a:t>(tables).</a:t>
            </a:r>
          </a:p>
          <a:p>
            <a:r>
              <a:rPr lang="en-US" dirty="0"/>
              <a:t>A foreign key is an </a:t>
            </a:r>
            <a:r>
              <a:rPr lang="en-US" b="1" dirty="0">
                <a:solidFill>
                  <a:schemeClr val="accent6"/>
                </a:solidFill>
              </a:rPr>
              <a:t>attribute</a:t>
            </a:r>
            <a:r>
              <a:rPr lang="en-US" dirty="0"/>
              <a:t> or collection of attributes in one table that </a:t>
            </a:r>
            <a:r>
              <a:rPr lang="en-US" b="1" dirty="0">
                <a:solidFill>
                  <a:schemeClr val="accent6"/>
                </a:solidFill>
              </a:rPr>
              <a:t>refers to the primary key in another table</a:t>
            </a:r>
            <a:r>
              <a:rPr lang="en-US" dirty="0"/>
              <a:t>.</a:t>
            </a:r>
          </a:p>
          <a:p>
            <a:r>
              <a:rPr lang="en-US" dirty="0"/>
              <a:t>A table containing the foreign key is called the child table, and the table containing the primary key is called the parent table.</a:t>
            </a:r>
          </a:p>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07723" y="4396609"/>
          <a:ext cx="3955734" cy="2057400"/>
        </p:xfrm>
        <a:graphic>
          <a:graphicData uri="http://schemas.openxmlformats.org/drawingml/2006/table">
            <a:tbl>
              <a:tblPr firstRow="1" bandRow="1">
                <a:tableStyleId>{8EC20E35-A176-4012-BC5E-935CFFF8708E}</a:tableStyleId>
              </a:tblPr>
              <a:tblGrid>
                <a:gridCol w="158781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tblGrid>
              <a:tr h="411480">
                <a:tc>
                  <a:txBody>
                    <a:bodyPr/>
                    <a:lstStyle/>
                    <a:p>
                      <a:pPr algn="l"/>
                      <a:r>
                        <a:rPr lang="en-US" b="1" u="sng" dirty="0" err="1">
                          <a:solidFill>
                            <a:schemeClr val="tx1"/>
                          </a:solidFill>
                        </a:rPr>
                        <a:t>EnrollNo</a:t>
                      </a:r>
                      <a:endParaRPr lang="en-US" b="1" u="sng"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327404" y="4433537"/>
          <a:ext cx="4096704" cy="2011680"/>
        </p:xfrm>
        <a:graphic>
          <a:graphicData uri="http://schemas.openxmlformats.org/drawingml/2006/table">
            <a:tbl>
              <a:tblPr firstRow="1" bandRow="1">
                <a:tableStyleId>{8EC20E35-A176-4012-BC5E-935CFFF8708E}</a:tableStyleId>
              </a:tblPr>
              <a:tblGrid>
                <a:gridCol w="1086168">
                  <a:extLst>
                    <a:ext uri="{9D8B030D-6E8A-4147-A177-3AD203B41FA5}">
                      <a16:colId xmlns:a16="http://schemas.microsoft.com/office/drawing/2014/main" val="20000"/>
                    </a:ext>
                  </a:extLst>
                </a:gridCol>
                <a:gridCol w="1422718">
                  <a:extLst>
                    <a:ext uri="{9D8B030D-6E8A-4147-A177-3AD203B41FA5}">
                      <a16:colId xmlns:a16="http://schemas.microsoft.com/office/drawing/2014/main" val="20001"/>
                    </a:ext>
                  </a:extLst>
                </a:gridCol>
                <a:gridCol w="1587818">
                  <a:extLst>
                    <a:ext uri="{9D8B030D-6E8A-4147-A177-3AD203B41FA5}">
                      <a16:colId xmlns:a16="http://schemas.microsoft.com/office/drawing/2014/main" val="20002"/>
                    </a:ext>
                  </a:extLst>
                </a:gridCol>
              </a:tblGrid>
              <a:tr h="0">
                <a:tc>
                  <a:txBody>
                    <a:bodyPr/>
                    <a:lstStyle/>
                    <a:p>
                      <a:pPr algn="l"/>
                      <a:r>
                        <a:rPr lang="en-US" b="1" u="sng" dirty="0" err="1">
                          <a:solidFill>
                            <a:schemeClr val="tx1"/>
                          </a:solidFill>
                        </a:rPr>
                        <a:t>ProjectID</a:t>
                      </a:r>
                      <a:endParaRPr lang="en-US" b="1" u="sng"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Title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dirty="0" err="1">
                          <a:solidFill>
                            <a:schemeClr val="tx1"/>
                          </a:solidFill>
                        </a:rPr>
                        <a:t>EnrollNo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Bank</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College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School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Hospital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08803" y="403299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326106" y="4069289"/>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Project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1" name="Rounded Rectangular Callout 10"/>
          <p:cNvSpPr/>
          <p:nvPr/>
        </p:nvSpPr>
        <p:spPr>
          <a:xfrm>
            <a:off x="762000" y="2991725"/>
            <a:ext cx="126000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Parent</a:t>
            </a:r>
          </a:p>
          <a:p>
            <a:pPr algn="ctr"/>
            <a:r>
              <a:rPr lang="en-US" sz="2000" dirty="0">
                <a:solidFill>
                  <a:schemeClr val="tx1"/>
                </a:solidFill>
              </a:rPr>
              <a:t>Table</a:t>
            </a:r>
          </a:p>
        </p:txBody>
      </p:sp>
      <p:sp>
        <p:nvSpPr>
          <p:cNvPr id="12" name="Curved Down Arrow 11"/>
          <p:cNvSpPr/>
          <p:nvPr/>
        </p:nvSpPr>
        <p:spPr>
          <a:xfrm>
            <a:off x="2021999" y="3104269"/>
            <a:ext cx="6432683" cy="1284851"/>
          </a:xfrm>
          <a:prstGeom prst="curvedDownArrow">
            <a:avLst>
              <a:gd name="adj1" fmla="val 0"/>
              <a:gd name="adj2" fmla="val 17484"/>
              <a:gd name="adj3" fmla="val 17216"/>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Rounded Rectangular Callout 12"/>
          <p:cNvSpPr/>
          <p:nvPr/>
        </p:nvSpPr>
        <p:spPr>
          <a:xfrm>
            <a:off x="5290041" y="3005793"/>
            <a:ext cx="126000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Child</a:t>
            </a:r>
          </a:p>
          <a:p>
            <a:pPr algn="ctr"/>
            <a:r>
              <a:rPr lang="en-US" sz="2000" dirty="0">
                <a:solidFill>
                  <a:schemeClr val="tx1"/>
                </a:solidFill>
              </a:rPr>
              <a:t>Table</a:t>
            </a:r>
          </a:p>
        </p:txBody>
      </p:sp>
    </p:spTree>
    <p:extLst>
      <p:ext uri="{BB962C8B-B14F-4D97-AF65-F5344CB8AC3E}">
        <p14:creationId xmlns:p14="http://schemas.microsoft.com/office/powerpoint/2010/main" val="78616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76-A5EF-4D98-8AE9-BC8F8229BB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D702A3-2F74-4306-BC2C-E4991F765035}"/>
              </a:ext>
            </a:extLst>
          </p:cNvPr>
          <p:cNvSpPr>
            <a:spLocks noGrp="1"/>
          </p:cNvSpPr>
          <p:nvPr>
            <p:ph idx="1"/>
          </p:nvPr>
        </p:nvSpPr>
        <p:spPr/>
        <p:txBody>
          <a:bodyPr/>
          <a:lstStyle/>
          <a:p>
            <a:r>
              <a:rPr lang="en-IN" b="1" dirty="0"/>
              <a:t>Foreign Key:</a:t>
            </a:r>
            <a:r>
              <a:rPr lang="en-IN" dirty="0"/>
              <a:t> If an attribute can only take the values which are present as values of some other attribute.</a:t>
            </a:r>
          </a:p>
          <a:p>
            <a:r>
              <a:rPr lang="en-IN" dirty="0"/>
              <a:t>The relation which is being referenced is called referenced relation and the corresponding attribute is called referenced attribute and the relation which refers to the referenced relation is called referencing relation and the corresponding attribute is called referencing attribute. </a:t>
            </a:r>
          </a:p>
          <a:p>
            <a:r>
              <a:rPr lang="en-IN" dirty="0"/>
              <a:t>The referenced attribute of the referenced relation should be the primary key for it. For Example, </a:t>
            </a:r>
            <a:r>
              <a:rPr lang="en-IN" b="1" dirty="0" err="1"/>
              <a:t>EnrollNO</a:t>
            </a:r>
            <a:r>
              <a:rPr lang="en-IN" dirty="0"/>
              <a:t> in </a:t>
            </a:r>
            <a:r>
              <a:rPr lang="en-IN" b="1" dirty="0"/>
              <a:t>Project</a:t>
            </a:r>
            <a:r>
              <a:rPr lang="en-IN" dirty="0"/>
              <a:t> is a foreign key of the relation. </a:t>
            </a:r>
          </a:p>
          <a:p>
            <a:r>
              <a:rPr lang="en-IN" dirty="0"/>
              <a:t>It may be worth noting that unlike, Primary Key of any given relation, Foreign Key can be NULL as well as may contain duplicate tuples i.e. it need not follow uniqueness constraint. </a:t>
            </a:r>
          </a:p>
          <a:p>
            <a:r>
              <a:rPr lang="en-IN" dirty="0"/>
              <a:t>For Example, </a:t>
            </a:r>
            <a:r>
              <a:rPr lang="en-IN" b="1" dirty="0" err="1"/>
              <a:t>EnrollNO</a:t>
            </a:r>
            <a:r>
              <a:rPr lang="en-IN" dirty="0"/>
              <a:t> in </a:t>
            </a:r>
            <a:r>
              <a:rPr lang="en-IN" b="1" dirty="0"/>
              <a:t>Project</a:t>
            </a:r>
            <a:r>
              <a:rPr lang="en-IN" dirty="0"/>
              <a:t> relation is not unique. It has been repeated for the first and fourth tuple. However, the </a:t>
            </a:r>
            <a:r>
              <a:rPr lang="en-IN" b="1" dirty="0" err="1"/>
              <a:t>EnrollNO</a:t>
            </a:r>
            <a:r>
              <a:rPr lang="en-IN" dirty="0"/>
              <a:t> in </a:t>
            </a:r>
            <a:r>
              <a:rPr lang="en-IN" b="1" dirty="0"/>
              <a:t>Student</a:t>
            </a:r>
            <a:r>
              <a:rPr lang="en-IN" dirty="0"/>
              <a:t> relation is a primary key and it needs to be always unique and it cannot be null.</a:t>
            </a:r>
          </a:p>
          <a:p>
            <a:endParaRPr lang="en-IN" dirty="0"/>
          </a:p>
        </p:txBody>
      </p:sp>
    </p:spTree>
    <p:extLst>
      <p:ext uri="{BB962C8B-B14F-4D97-AF65-F5344CB8AC3E}">
        <p14:creationId xmlns:p14="http://schemas.microsoft.com/office/powerpoint/2010/main" val="341796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D21E-1457-4F15-80DA-A932E8398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A7542D-7B75-4350-9BA0-5F4ABEB88087}"/>
              </a:ext>
            </a:extLst>
          </p:cNvPr>
          <p:cNvSpPr>
            <a:spLocks noGrp="1"/>
          </p:cNvSpPr>
          <p:nvPr>
            <p:ph idx="1"/>
          </p:nvPr>
        </p:nvSpPr>
        <p:spPr/>
        <p:txBody>
          <a:bodyPr/>
          <a:lstStyle/>
          <a:p>
            <a:pPr marL="342900" indent="-342900">
              <a:buAutoNum type="arabicPeriod"/>
            </a:pPr>
            <a:r>
              <a:rPr lang="en-IN" sz="1800" b="1" dirty="0"/>
              <a:t>Candidate Key:</a:t>
            </a:r>
            <a:r>
              <a:rPr lang="en-IN" sz="1800" dirty="0"/>
              <a:t> are individual columns in a table that qualifies for uniqueness of all the rows. Here in Employee table </a:t>
            </a:r>
            <a:r>
              <a:rPr lang="en-IN" sz="1800" dirty="0" err="1"/>
              <a:t>EmployeeID</a:t>
            </a:r>
            <a:r>
              <a:rPr lang="en-IN" sz="1800" dirty="0"/>
              <a:t> &amp; SSN are Candidate keys.</a:t>
            </a:r>
          </a:p>
          <a:p>
            <a:pPr marL="342900" indent="-342900">
              <a:buAutoNum type="arabicPeriod"/>
            </a:pPr>
            <a:r>
              <a:rPr lang="en-IN" sz="1800" b="1" dirty="0"/>
              <a:t>Primary Key:</a:t>
            </a:r>
            <a:r>
              <a:rPr lang="en-IN" sz="1800" dirty="0"/>
              <a:t> is the columns you choose to maintain uniqueness in a table. Here in Employee table you can choose either </a:t>
            </a:r>
            <a:r>
              <a:rPr lang="en-IN" sz="1800" dirty="0" err="1"/>
              <a:t>EmployeeID</a:t>
            </a:r>
            <a:r>
              <a:rPr lang="en-IN" sz="1800" dirty="0"/>
              <a:t> or SSN columns.</a:t>
            </a:r>
          </a:p>
          <a:p>
            <a:pPr marL="342900" indent="-342900">
              <a:buAutoNum type="arabicPeriod"/>
            </a:pPr>
            <a:r>
              <a:rPr lang="en-IN" sz="1800" b="1" dirty="0"/>
              <a:t>Super Key:</a:t>
            </a:r>
            <a:r>
              <a:rPr lang="en-IN" sz="1800" dirty="0"/>
              <a:t> If you add any other column/attribute to a Primary Key(candidate key) then it become a super key, like </a:t>
            </a:r>
            <a:r>
              <a:rPr lang="en-IN" sz="1800" dirty="0" err="1"/>
              <a:t>EmployeeID</a:t>
            </a:r>
            <a:r>
              <a:rPr lang="en-IN" sz="1800" dirty="0"/>
              <a:t> + </a:t>
            </a:r>
            <a:r>
              <a:rPr lang="en-IN" sz="1800" dirty="0" err="1"/>
              <a:t>FullName</a:t>
            </a:r>
            <a:r>
              <a:rPr lang="en-IN" sz="1800" dirty="0"/>
              <a:t> is a Super Key.</a:t>
            </a:r>
          </a:p>
          <a:p>
            <a:pPr marL="342900" indent="-342900">
              <a:buAutoNum type="arabicPeriod"/>
            </a:pPr>
            <a:r>
              <a:rPr lang="en-IN" sz="1800" b="1" dirty="0"/>
              <a:t>Alternate Key:</a:t>
            </a:r>
            <a:r>
              <a:rPr lang="en-IN" sz="1800" dirty="0"/>
              <a:t> Candidate column other the Primary column, like if SSN is PK then </a:t>
            </a:r>
            <a:r>
              <a:rPr lang="en-IN" sz="1800" dirty="0" err="1"/>
              <a:t>EmployeeID</a:t>
            </a:r>
            <a:r>
              <a:rPr lang="en-IN" sz="1800" dirty="0"/>
              <a:t> would be the Alternate key.</a:t>
            </a:r>
          </a:p>
          <a:p>
            <a:endParaRPr lang="en-IN" dirty="0"/>
          </a:p>
        </p:txBody>
      </p:sp>
      <p:pic>
        <p:nvPicPr>
          <p:cNvPr id="4" name="Picture 3">
            <a:extLst>
              <a:ext uri="{FF2B5EF4-FFF2-40B4-BE49-F238E27FC236}">
                <a16:creationId xmlns:a16="http://schemas.microsoft.com/office/drawing/2014/main" id="{969DC9EE-6A6C-4DEE-92D8-0B36ADE2D934}"/>
              </a:ext>
            </a:extLst>
          </p:cNvPr>
          <p:cNvPicPr>
            <a:picLocks noChangeAspect="1"/>
          </p:cNvPicPr>
          <p:nvPr/>
        </p:nvPicPr>
        <p:blipFill>
          <a:blip r:embed="rId2"/>
          <a:stretch>
            <a:fillRect/>
          </a:stretch>
        </p:blipFill>
        <p:spPr>
          <a:xfrm>
            <a:off x="3746376" y="3062454"/>
            <a:ext cx="4830455" cy="3539296"/>
          </a:xfrm>
          <a:prstGeom prst="rect">
            <a:avLst/>
          </a:prstGeom>
        </p:spPr>
      </p:pic>
    </p:spTree>
    <p:extLst>
      <p:ext uri="{BB962C8B-B14F-4D97-AF65-F5344CB8AC3E}">
        <p14:creationId xmlns:p14="http://schemas.microsoft.com/office/powerpoint/2010/main" val="148594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8F16-E9A0-4AA5-BA53-B6BD424D809E}"/>
              </a:ext>
            </a:extLst>
          </p:cNvPr>
          <p:cNvSpPr>
            <a:spLocks noGrp="1"/>
          </p:cNvSpPr>
          <p:nvPr>
            <p:ph type="title"/>
          </p:nvPr>
        </p:nvSpPr>
        <p:spPr/>
        <p:txBody>
          <a:bodyPr/>
          <a:lstStyle/>
          <a:p>
            <a:r>
              <a:rPr lang="en-IN" dirty="0"/>
              <a:t>Constraints</a:t>
            </a:r>
          </a:p>
        </p:txBody>
      </p:sp>
      <p:sp>
        <p:nvSpPr>
          <p:cNvPr id="3" name="Content Placeholder 2">
            <a:extLst>
              <a:ext uri="{FF2B5EF4-FFF2-40B4-BE49-F238E27FC236}">
                <a16:creationId xmlns:a16="http://schemas.microsoft.com/office/drawing/2014/main" id="{5CF3995D-12E8-4F4D-8992-A27FA4E27B99}"/>
              </a:ext>
            </a:extLst>
          </p:cNvPr>
          <p:cNvSpPr>
            <a:spLocks noGrp="1"/>
          </p:cNvSpPr>
          <p:nvPr>
            <p:ph idx="1"/>
          </p:nvPr>
        </p:nvSpPr>
        <p:spPr/>
        <p:txBody>
          <a:bodyPr/>
          <a:lstStyle/>
          <a:p>
            <a:r>
              <a:rPr lang="en-IN" dirty="0"/>
              <a:t>Relational constraints are the restrictions imposed on the database contents and operations.</a:t>
            </a:r>
          </a:p>
          <a:p>
            <a:r>
              <a:rPr lang="en-IN" dirty="0"/>
              <a:t>They ensure the correctness of data in the database.</a:t>
            </a:r>
          </a:p>
          <a:p>
            <a:endParaRPr lang="en-IN" dirty="0"/>
          </a:p>
        </p:txBody>
      </p:sp>
      <p:pic>
        <p:nvPicPr>
          <p:cNvPr id="4" name="Picture 3">
            <a:extLst>
              <a:ext uri="{FF2B5EF4-FFF2-40B4-BE49-F238E27FC236}">
                <a16:creationId xmlns:a16="http://schemas.microsoft.com/office/drawing/2014/main" id="{6238C191-FE55-49F1-9A1B-65DF005F0322}"/>
              </a:ext>
            </a:extLst>
          </p:cNvPr>
          <p:cNvPicPr>
            <a:picLocks noChangeAspect="1"/>
          </p:cNvPicPr>
          <p:nvPr/>
        </p:nvPicPr>
        <p:blipFill>
          <a:blip r:embed="rId2"/>
          <a:stretch>
            <a:fillRect/>
          </a:stretch>
        </p:blipFill>
        <p:spPr>
          <a:xfrm>
            <a:off x="2672481" y="2130296"/>
            <a:ext cx="6286337" cy="3711211"/>
          </a:xfrm>
          <a:prstGeom prst="rect">
            <a:avLst/>
          </a:prstGeom>
        </p:spPr>
      </p:pic>
    </p:spTree>
    <p:extLst>
      <p:ext uri="{BB962C8B-B14F-4D97-AF65-F5344CB8AC3E}">
        <p14:creationId xmlns:p14="http://schemas.microsoft.com/office/powerpoint/2010/main" val="314093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4AFB-53B8-4B64-9DC8-E68BDE4F8C9B}"/>
              </a:ext>
            </a:extLst>
          </p:cNvPr>
          <p:cNvSpPr>
            <a:spLocks noGrp="1"/>
          </p:cNvSpPr>
          <p:nvPr>
            <p:ph type="title"/>
          </p:nvPr>
        </p:nvSpPr>
        <p:spPr/>
        <p:txBody>
          <a:bodyPr>
            <a:normAutofit/>
          </a:bodyPr>
          <a:lstStyle/>
          <a:p>
            <a:r>
              <a:rPr lang="en-IN" b="1" u="sng" dirty="0"/>
              <a:t>1. Domain Constraint-</a:t>
            </a:r>
            <a:r>
              <a:rPr lang="en-IN" dirty="0"/>
              <a:t> </a:t>
            </a:r>
          </a:p>
        </p:txBody>
      </p:sp>
      <p:sp>
        <p:nvSpPr>
          <p:cNvPr id="3" name="Content Placeholder 2">
            <a:extLst>
              <a:ext uri="{FF2B5EF4-FFF2-40B4-BE49-F238E27FC236}">
                <a16:creationId xmlns:a16="http://schemas.microsoft.com/office/drawing/2014/main" id="{03AF49A8-0C7A-4F33-9023-71770657108C}"/>
              </a:ext>
            </a:extLst>
          </p:cNvPr>
          <p:cNvSpPr>
            <a:spLocks noGrp="1"/>
          </p:cNvSpPr>
          <p:nvPr>
            <p:ph idx="1"/>
          </p:nvPr>
        </p:nvSpPr>
        <p:spPr/>
        <p:txBody>
          <a:bodyPr/>
          <a:lstStyle/>
          <a:p>
            <a:r>
              <a:rPr lang="en-IN" dirty="0"/>
              <a:t>Domain constraint defines the domain or set of values for an attribute.</a:t>
            </a:r>
          </a:p>
          <a:p>
            <a:r>
              <a:rPr lang="en-IN" dirty="0"/>
              <a:t>It specifies that the value taken by the attribute must be the atomic value from its domain</a:t>
            </a:r>
          </a:p>
          <a:p>
            <a:endParaRPr lang="en-IN" dirty="0"/>
          </a:p>
          <a:p>
            <a:endParaRPr lang="en-IN" dirty="0"/>
          </a:p>
          <a:p>
            <a:endParaRPr lang="en-IN" dirty="0"/>
          </a:p>
          <a:p>
            <a:endParaRPr lang="en-IN" dirty="0"/>
          </a:p>
          <a:p>
            <a:pPr marL="0" indent="0">
              <a:buNone/>
            </a:pPr>
            <a:endParaRPr lang="en-IN" dirty="0"/>
          </a:p>
          <a:p>
            <a:endParaRPr lang="en-IN" dirty="0"/>
          </a:p>
          <a:p>
            <a:endParaRPr lang="en-IN" dirty="0"/>
          </a:p>
          <a:p>
            <a:endParaRPr lang="en-IN" dirty="0"/>
          </a:p>
          <a:p>
            <a:r>
              <a:rPr lang="en-IN" dirty="0"/>
              <a:t>Consider the following Student table-</a:t>
            </a:r>
          </a:p>
          <a:p>
            <a:r>
              <a:rPr lang="en-IN" dirty="0"/>
              <a:t>Here, value</a:t>
            </a:r>
            <a:r>
              <a:rPr lang="en-IN" b="1" dirty="0"/>
              <a:t> ‘A’</a:t>
            </a:r>
            <a:r>
              <a:rPr lang="en-IN" dirty="0"/>
              <a:t> is not allowed since only integer values can be taken by the age attribute.</a:t>
            </a:r>
          </a:p>
        </p:txBody>
      </p:sp>
      <p:pic>
        <p:nvPicPr>
          <p:cNvPr id="4" name="Picture 3">
            <a:extLst>
              <a:ext uri="{FF2B5EF4-FFF2-40B4-BE49-F238E27FC236}">
                <a16:creationId xmlns:a16="http://schemas.microsoft.com/office/drawing/2014/main" id="{CD993F07-E49C-49C9-8A3A-4DC99F101BEE}"/>
              </a:ext>
            </a:extLst>
          </p:cNvPr>
          <p:cNvPicPr>
            <a:picLocks noChangeAspect="1"/>
          </p:cNvPicPr>
          <p:nvPr/>
        </p:nvPicPr>
        <p:blipFill>
          <a:blip r:embed="rId2"/>
          <a:stretch>
            <a:fillRect/>
          </a:stretch>
        </p:blipFill>
        <p:spPr>
          <a:xfrm>
            <a:off x="3736944" y="2052544"/>
            <a:ext cx="3951118" cy="2963339"/>
          </a:xfrm>
          <a:prstGeom prst="rect">
            <a:avLst/>
          </a:prstGeom>
        </p:spPr>
      </p:pic>
    </p:spTree>
    <p:extLst>
      <p:ext uri="{BB962C8B-B14F-4D97-AF65-F5344CB8AC3E}">
        <p14:creationId xmlns:p14="http://schemas.microsoft.com/office/powerpoint/2010/main" val="283394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3140-71CA-4D7F-B510-1035447357CC}"/>
              </a:ext>
            </a:extLst>
          </p:cNvPr>
          <p:cNvSpPr>
            <a:spLocks noGrp="1"/>
          </p:cNvSpPr>
          <p:nvPr>
            <p:ph type="title"/>
          </p:nvPr>
        </p:nvSpPr>
        <p:spPr/>
        <p:txBody>
          <a:bodyPr>
            <a:normAutofit/>
          </a:bodyPr>
          <a:lstStyle/>
          <a:p>
            <a:r>
              <a:rPr lang="en-IN" u="sng" dirty="0"/>
              <a:t>2. Tuple Uniqueness Constraint-</a:t>
            </a:r>
            <a:endParaRPr lang="en-IN" dirty="0"/>
          </a:p>
        </p:txBody>
      </p:sp>
      <p:sp>
        <p:nvSpPr>
          <p:cNvPr id="3" name="Content Placeholder 2">
            <a:extLst>
              <a:ext uri="{FF2B5EF4-FFF2-40B4-BE49-F238E27FC236}">
                <a16:creationId xmlns:a16="http://schemas.microsoft.com/office/drawing/2014/main" id="{53835E65-782B-428F-9AEF-DDC59CEA3E14}"/>
              </a:ext>
            </a:extLst>
          </p:cNvPr>
          <p:cNvSpPr>
            <a:spLocks noGrp="1"/>
          </p:cNvSpPr>
          <p:nvPr>
            <p:ph idx="1"/>
          </p:nvPr>
        </p:nvSpPr>
        <p:spPr/>
        <p:txBody>
          <a:bodyPr/>
          <a:lstStyle/>
          <a:p>
            <a:r>
              <a:rPr lang="en-IN" dirty="0"/>
              <a:t>Tuple Uniqueness constraint specifies that all the tuples must be necessarily unique in any relation.</a:t>
            </a:r>
          </a:p>
          <a:p>
            <a:r>
              <a:rPr lang="en-IN" dirty="0"/>
              <a:t>Consider the following table.</a:t>
            </a:r>
          </a:p>
          <a:p>
            <a:endParaRPr lang="en-IN" dirty="0"/>
          </a:p>
          <a:p>
            <a:endParaRPr lang="en-IN" dirty="0"/>
          </a:p>
          <a:p>
            <a:endParaRPr lang="en-IN" dirty="0"/>
          </a:p>
          <a:p>
            <a:endParaRPr lang="en-IN" dirty="0"/>
          </a:p>
          <a:p>
            <a:endParaRPr lang="en-IN" dirty="0"/>
          </a:p>
          <a:p>
            <a:endParaRPr lang="en-IN" dirty="0"/>
          </a:p>
          <a:p>
            <a:endParaRPr lang="en-IN" dirty="0"/>
          </a:p>
          <a:p>
            <a:r>
              <a:rPr lang="en-IN" dirty="0"/>
              <a:t>This relation satisfies the tuple uniqueness constraint since here all the tuples are unique.</a:t>
            </a:r>
          </a:p>
          <a:p>
            <a:r>
              <a:rPr lang="en-IN" dirty="0"/>
              <a:t>The second relation does not satisfy the tuple uniqueness constraint since here all the tuples are not unique.</a:t>
            </a:r>
          </a:p>
          <a:p>
            <a:endParaRPr lang="en-IN" dirty="0"/>
          </a:p>
        </p:txBody>
      </p:sp>
      <p:pic>
        <p:nvPicPr>
          <p:cNvPr id="4" name="Picture 3">
            <a:extLst>
              <a:ext uri="{FF2B5EF4-FFF2-40B4-BE49-F238E27FC236}">
                <a16:creationId xmlns:a16="http://schemas.microsoft.com/office/drawing/2014/main" id="{ED2549E5-A273-4CC3-BB65-FCB12004AD42}"/>
              </a:ext>
            </a:extLst>
          </p:cNvPr>
          <p:cNvPicPr>
            <a:picLocks noChangeAspect="1"/>
          </p:cNvPicPr>
          <p:nvPr/>
        </p:nvPicPr>
        <p:blipFill>
          <a:blip r:embed="rId2"/>
          <a:stretch>
            <a:fillRect/>
          </a:stretch>
        </p:blipFill>
        <p:spPr>
          <a:xfrm>
            <a:off x="2460945" y="2433637"/>
            <a:ext cx="3175768" cy="2440204"/>
          </a:xfrm>
          <a:prstGeom prst="rect">
            <a:avLst/>
          </a:prstGeom>
        </p:spPr>
      </p:pic>
      <p:pic>
        <p:nvPicPr>
          <p:cNvPr id="5" name="Picture 4">
            <a:extLst>
              <a:ext uri="{FF2B5EF4-FFF2-40B4-BE49-F238E27FC236}">
                <a16:creationId xmlns:a16="http://schemas.microsoft.com/office/drawing/2014/main" id="{5F2C09EB-4C2A-428A-A772-374DDDFC5F87}"/>
              </a:ext>
            </a:extLst>
          </p:cNvPr>
          <p:cNvPicPr>
            <a:picLocks noChangeAspect="1"/>
          </p:cNvPicPr>
          <p:nvPr/>
        </p:nvPicPr>
        <p:blipFill>
          <a:blip r:embed="rId3"/>
          <a:stretch>
            <a:fillRect/>
          </a:stretch>
        </p:blipFill>
        <p:spPr>
          <a:xfrm>
            <a:off x="6652950" y="2424112"/>
            <a:ext cx="3094731" cy="2371874"/>
          </a:xfrm>
          <a:prstGeom prst="rect">
            <a:avLst/>
          </a:prstGeom>
        </p:spPr>
      </p:pic>
    </p:spTree>
    <p:extLst>
      <p:ext uri="{BB962C8B-B14F-4D97-AF65-F5344CB8AC3E}">
        <p14:creationId xmlns:p14="http://schemas.microsoft.com/office/powerpoint/2010/main" val="7183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6126480" cy="2677656"/>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Structure of Relational Databases</a:t>
            </a:r>
          </a:p>
          <a:p>
            <a:pPr marL="742950" lvl="1" indent="-285750">
              <a:buFont typeface="Arial" panose="020B0604020202020204" pitchFamily="34" charset="0"/>
              <a:buChar char="•"/>
            </a:pPr>
            <a:r>
              <a:rPr lang="en-US" sz="2400" dirty="0">
                <a:solidFill>
                  <a:schemeClr val="bg1">
                    <a:lumMod val="50000"/>
                  </a:schemeClr>
                </a:solidFill>
              </a:rPr>
              <a:t>Database Schema</a:t>
            </a:r>
          </a:p>
          <a:p>
            <a:pPr marL="742950" lvl="1" indent="-285750">
              <a:buFont typeface="Arial" panose="020B0604020202020204" pitchFamily="34" charset="0"/>
              <a:buChar char="•"/>
            </a:pPr>
            <a:r>
              <a:rPr lang="en-US" sz="2400" dirty="0">
                <a:solidFill>
                  <a:schemeClr val="bg1">
                    <a:lumMod val="50000"/>
                  </a:schemeClr>
                </a:solidFill>
              </a:rPr>
              <a:t>Keys</a:t>
            </a:r>
          </a:p>
          <a:p>
            <a:pPr marL="742950" lvl="1" indent="-285750">
              <a:buFont typeface="Arial" panose="020B0604020202020204" pitchFamily="34" charset="0"/>
              <a:buChar char="•"/>
            </a:pPr>
            <a:r>
              <a:rPr lang="en-US" sz="2400" dirty="0">
                <a:solidFill>
                  <a:schemeClr val="bg1">
                    <a:lumMod val="50000"/>
                  </a:schemeClr>
                </a:solidFill>
              </a:rPr>
              <a:t>Schema Diagrams</a:t>
            </a:r>
          </a:p>
          <a:p>
            <a:pPr marL="742950" lvl="1" indent="-285750">
              <a:buFont typeface="Arial" panose="020B0604020202020204" pitchFamily="34" charset="0"/>
              <a:buChar char="•"/>
            </a:pPr>
            <a:r>
              <a:rPr lang="en-US" sz="2400" dirty="0">
                <a:solidFill>
                  <a:schemeClr val="bg1">
                    <a:lumMod val="50000"/>
                  </a:schemeClr>
                </a:solidFill>
              </a:rPr>
              <a:t>Relational Query Languages</a:t>
            </a:r>
          </a:p>
          <a:p>
            <a:pPr marL="742950" lvl="1" indent="-285750">
              <a:buFont typeface="Arial" panose="020B0604020202020204" pitchFamily="34" charset="0"/>
              <a:buChar char="•"/>
            </a:pPr>
            <a:r>
              <a:rPr lang="en-US" sz="2400" dirty="0">
                <a:solidFill>
                  <a:schemeClr val="bg1">
                    <a:lumMod val="50000"/>
                  </a:schemeClr>
                </a:solidFill>
              </a:rPr>
              <a:t>The Relational Algebra</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F3A4-9631-40F9-B71E-E606FEC0F17A}"/>
              </a:ext>
            </a:extLst>
          </p:cNvPr>
          <p:cNvSpPr>
            <a:spLocks noGrp="1"/>
          </p:cNvSpPr>
          <p:nvPr>
            <p:ph type="title"/>
          </p:nvPr>
        </p:nvSpPr>
        <p:spPr/>
        <p:txBody>
          <a:bodyPr/>
          <a:lstStyle/>
          <a:p>
            <a:r>
              <a:rPr lang="en-IN" b="1" u="sng" dirty="0"/>
              <a:t>3. Key Constraint-</a:t>
            </a:r>
            <a:endParaRPr lang="en-IN" dirty="0"/>
          </a:p>
        </p:txBody>
      </p:sp>
      <p:sp>
        <p:nvSpPr>
          <p:cNvPr id="3" name="Content Placeholder 2">
            <a:extLst>
              <a:ext uri="{FF2B5EF4-FFF2-40B4-BE49-F238E27FC236}">
                <a16:creationId xmlns:a16="http://schemas.microsoft.com/office/drawing/2014/main" id="{157E1885-5FE0-4780-A0AE-B85442A22D1E}"/>
              </a:ext>
            </a:extLst>
          </p:cNvPr>
          <p:cNvSpPr>
            <a:spLocks noGrp="1"/>
          </p:cNvSpPr>
          <p:nvPr>
            <p:ph idx="1"/>
          </p:nvPr>
        </p:nvSpPr>
        <p:spPr/>
        <p:txBody>
          <a:bodyPr/>
          <a:lstStyle/>
          <a:p>
            <a:pPr marL="0" indent="0">
              <a:buNone/>
            </a:pPr>
            <a:r>
              <a:rPr lang="en-IN" dirty="0"/>
              <a:t>Key constraint specifies that in any relation-</a:t>
            </a:r>
          </a:p>
          <a:p>
            <a:pPr lvl="1"/>
            <a:r>
              <a:rPr lang="en-IN" dirty="0"/>
              <a:t>All the values of key must be unique.</a:t>
            </a:r>
          </a:p>
          <a:p>
            <a:pPr marL="457200" lvl="1" indent="0">
              <a:buNone/>
            </a:pPr>
            <a:endParaRPr lang="en-IN" dirty="0"/>
          </a:p>
          <a:p>
            <a:pPr marL="457200" lvl="1" indent="0">
              <a:buNone/>
            </a:pPr>
            <a:r>
              <a:rPr lang="en-IN" dirty="0"/>
              <a:t>Consider the table</a:t>
            </a:r>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r>
              <a:rPr lang="en-IN" dirty="0"/>
              <a:t>This relation does not satisfy the key constraint as here all the values of primary key are not unique.</a:t>
            </a:r>
          </a:p>
        </p:txBody>
      </p:sp>
      <p:pic>
        <p:nvPicPr>
          <p:cNvPr id="4" name="Picture 3">
            <a:extLst>
              <a:ext uri="{FF2B5EF4-FFF2-40B4-BE49-F238E27FC236}">
                <a16:creationId xmlns:a16="http://schemas.microsoft.com/office/drawing/2014/main" id="{5F5D4B92-C4F7-45FD-8508-EC112BBEAEE1}"/>
              </a:ext>
            </a:extLst>
          </p:cNvPr>
          <p:cNvPicPr>
            <a:picLocks noChangeAspect="1"/>
          </p:cNvPicPr>
          <p:nvPr/>
        </p:nvPicPr>
        <p:blipFill>
          <a:blip r:embed="rId2"/>
          <a:stretch>
            <a:fillRect/>
          </a:stretch>
        </p:blipFill>
        <p:spPr>
          <a:xfrm>
            <a:off x="4132340" y="2273111"/>
            <a:ext cx="3316460" cy="2529708"/>
          </a:xfrm>
          <a:prstGeom prst="rect">
            <a:avLst/>
          </a:prstGeom>
        </p:spPr>
      </p:pic>
    </p:spTree>
    <p:extLst>
      <p:ext uri="{BB962C8B-B14F-4D97-AF65-F5344CB8AC3E}">
        <p14:creationId xmlns:p14="http://schemas.microsoft.com/office/powerpoint/2010/main" val="311732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8A5B-7311-465C-BC25-4566C0110F96}"/>
              </a:ext>
            </a:extLst>
          </p:cNvPr>
          <p:cNvSpPr>
            <a:spLocks noGrp="1"/>
          </p:cNvSpPr>
          <p:nvPr>
            <p:ph type="title"/>
          </p:nvPr>
        </p:nvSpPr>
        <p:spPr/>
        <p:txBody>
          <a:bodyPr>
            <a:normAutofit/>
          </a:bodyPr>
          <a:lstStyle/>
          <a:p>
            <a:r>
              <a:rPr lang="en-IN" b="1" u="sng" dirty="0"/>
              <a:t>4. Entity Integrity Constraint-</a:t>
            </a:r>
            <a:endParaRPr lang="en-IN" dirty="0"/>
          </a:p>
        </p:txBody>
      </p:sp>
      <p:sp>
        <p:nvSpPr>
          <p:cNvPr id="3" name="Content Placeholder 2">
            <a:extLst>
              <a:ext uri="{FF2B5EF4-FFF2-40B4-BE49-F238E27FC236}">
                <a16:creationId xmlns:a16="http://schemas.microsoft.com/office/drawing/2014/main" id="{8B2D685A-0790-46CB-808E-EAF253BFAA3F}"/>
              </a:ext>
            </a:extLst>
          </p:cNvPr>
          <p:cNvSpPr>
            <a:spLocks noGrp="1"/>
          </p:cNvSpPr>
          <p:nvPr>
            <p:ph idx="1"/>
          </p:nvPr>
        </p:nvSpPr>
        <p:spPr/>
        <p:txBody>
          <a:bodyPr/>
          <a:lstStyle/>
          <a:p>
            <a:r>
              <a:rPr lang="en-US" dirty="0"/>
              <a:t>Entity integrity constraint ensures that the primary key attribute in a relation, should not accept a null value</a:t>
            </a:r>
            <a:r>
              <a:rPr lang="en-IN" dirty="0"/>
              <a:t>.</a:t>
            </a:r>
          </a:p>
          <a:p>
            <a:r>
              <a:rPr lang="en-IN" dirty="0"/>
              <a:t>This is because the presence of null value in the primary key violates the uniqueness property.</a:t>
            </a:r>
          </a:p>
          <a:p>
            <a:pPr marL="0" indent="0">
              <a:buNone/>
            </a:pPr>
            <a:r>
              <a:rPr lang="en-IN" dirty="0"/>
              <a:t>Consider the table</a:t>
            </a:r>
          </a:p>
          <a:p>
            <a:endParaRPr lang="en-IN" dirty="0"/>
          </a:p>
          <a:p>
            <a:endParaRPr lang="en-IN" dirty="0"/>
          </a:p>
          <a:p>
            <a:endParaRPr lang="en-IN" dirty="0"/>
          </a:p>
          <a:p>
            <a:endParaRPr lang="en-IN" dirty="0"/>
          </a:p>
          <a:p>
            <a:endParaRPr lang="en-IN" dirty="0"/>
          </a:p>
          <a:p>
            <a:endParaRPr lang="en-IN" dirty="0"/>
          </a:p>
          <a:p>
            <a:r>
              <a:rPr lang="en-IN" dirty="0"/>
              <a:t>This relation does not satisfy the entity integrity constraint as here the primary key contains a NULL value.</a:t>
            </a:r>
          </a:p>
          <a:p>
            <a:endParaRPr lang="en-IN" dirty="0"/>
          </a:p>
        </p:txBody>
      </p:sp>
      <p:pic>
        <p:nvPicPr>
          <p:cNvPr id="4" name="Picture 3">
            <a:extLst>
              <a:ext uri="{FF2B5EF4-FFF2-40B4-BE49-F238E27FC236}">
                <a16:creationId xmlns:a16="http://schemas.microsoft.com/office/drawing/2014/main" id="{CEC46A75-C95D-4F3D-A8BB-BB0F5592C60C}"/>
              </a:ext>
            </a:extLst>
          </p:cNvPr>
          <p:cNvPicPr>
            <a:picLocks noChangeAspect="1"/>
          </p:cNvPicPr>
          <p:nvPr/>
        </p:nvPicPr>
        <p:blipFill>
          <a:blip r:embed="rId2"/>
          <a:stretch>
            <a:fillRect/>
          </a:stretch>
        </p:blipFill>
        <p:spPr>
          <a:xfrm>
            <a:off x="4017849" y="2559132"/>
            <a:ext cx="3430515" cy="2622604"/>
          </a:xfrm>
          <a:prstGeom prst="rect">
            <a:avLst/>
          </a:prstGeom>
        </p:spPr>
      </p:pic>
    </p:spTree>
    <p:extLst>
      <p:ext uri="{BB962C8B-B14F-4D97-AF65-F5344CB8AC3E}">
        <p14:creationId xmlns:p14="http://schemas.microsoft.com/office/powerpoint/2010/main" val="170089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10335-F3B4-4385-BCF0-68BA0D4ECBC5}"/>
              </a:ext>
            </a:extLst>
          </p:cNvPr>
          <p:cNvSpPr>
            <a:spLocks noGrp="1"/>
          </p:cNvSpPr>
          <p:nvPr>
            <p:ph type="title"/>
          </p:nvPr>
        </p:nvSpPr>
        <p:spPr/>
        <p:txBody>
          <a:bodyPr>
            <a:normAutofit/>
          </a:bodyPr>
          <a:lstStyle/>
          <a:p>
            <a:r>
              <a:rPr lang="en-IN" b="1" u="sng" dirty="0"/>
              <a:t>5. Referential Integrity Constraint-</a:t>
            </a:r>
            <a:endParaRPr lang="en-IN" dirty="0"/>
          </a:p>
        </p:txBody>
      </p:sp>
      <p:sp>
        <p:nvSpPr>
          <p:cNvPr id="3" name="Content Placeholder 2">
            <a:extLst>
              <a:ext uri="{FF2B5EF4-FFF2-40B4-BE49-F238E27FC236}">
                <a16:creationId xmlns:a16="http://schemas.microsoft.com/office/drawing/2014/main" id="{7CC72FB3-D75B-4354-AD0D-E7443BAC7599}"/>
              </a:ext>
            </a:extLst>
          </p:cNvPr>
          <p:cNvSpPr>
            <a:spLocks noGrp="1"/>
          </p:cNvSpPr>
          <p:nvPr>
            <p:ph idx="1"/>
          </p:nvPr>
        </p:nvSpPr>
        <p:spPr/>
        <p:txBody>
          <a:bodyPr/>
          <a:lstStyle/>
          <a:p>
            <a:pPr lvl="1"/>
            <a:r>
              <a:rPr lang="en-IN" dirty="0"/>
              <a:t>This constraint is enforced when a foreign key references the primary key of a relation.</a:t>
            </a:r>
          </a:p>
          <a:p>
            <a:pPr lvl="1"/>
            <a:r>
              <a:rPr lang="en-IN" dirty="0"/>
              <a:t>It specifies that all the values taken by the foreign key must either be available in the relation of the primary key or be null.</a:t>
            </a:r>
          </a:p>
          <a:p>
            <a:pPr marL="457200" lvl="1" indent="0">
              <a:buNone/>
            </a:pPr>
            <a:endParaRPr lang="en-IN" dirty="0"/>
          </a:p>
          <a:p>
            <a:pPr marL="0" indent="0">
              <a:buNone/>
            </a:pPr>
            <a:r>
              <a:rPr lang="en-IN" dirty="0"/>
              <a:t>The following two important results emerges out due to referential integrity constraint-</a:t>
            </a:r>
          </a:p>
          <a:p>
            <a:pPr lvl="1" algn="just"/>
            <a:r>
              <a:rPr lang="en-IN" dirty="0"/>
              <a:t>We can not insert a record into a referencing relation if the corresponding record does not exist in the referenced relation.</a:t>
            </a:r>
          </a:p>
          <a:p>
            <a:pPr lvl="1" algn="just"/>
            <a:r>
              <a:rPr lang="en-IN" dirty="0"/>
              <a:t>We can not delete or update a record of the referenced relation if the corresponding record exists in the referencing relation.</a:t>
            </a:r>
          </a:p>
          <a:p>
            <a:endParaRPr lang="en-IN" dirty="0"/>
          </a:p>
        </p:txBody>
      </p:sp>
    </p:spTree>
    <p:extLst>
      <p:ext uri="{BB962C8B-B14F-4D97-AF65-F5344CB8AC3E}">
        <p14:creationId xmlns:p14="http://schemas.microsoft.com/office/powerpoint/2010/main" val="23624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9726-EFDF-42A5-88FA-1D545D1037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B8CD92-45EB-44BF-A586-0C35E007A442}"/>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sz="2000" dirty="0"/>
              <a:t>Here,</a:t>
            </a:r>
          </a:p>
          <a:p>
            <a:pPr marL="285750" indent="-285750">
              <a:buFont typeface="Arial" panose="020B0604020202020204" pitchFamily="34" charset="0"/>
              <a:buChar char="•"/>
            </a:pPr>
            <a:r>
              <a:rPr lang="en-IN" sz="2000" dirty="0"/>
              <a:t>The relation ‘Student’ does not satisfy the referential integrity constraint.</a:t>
            </a:r>
          </a:p>
          <a:p>
            <a:pPr marL="285750" indent="-285750">
              <a:buFont typeface="Arial" panose="020B0604020202020204" pitchFamily="34" charset="0"/>
              <a:buChar char="•"/>
            </a:pPr>
            <a:r>
              <a:rPr lang="en-IN" sz="2000" dirty="0"/>
              <a:t>This is because in relation ‘Department’, no value of primary key specifies department no. D14.</a:t>
            </a:r>
          </a:p>
          <a:p>
            <a:pPr marL="285750" indent="-285750">
              <a:buFont typeface="Arial" panose="020B0604020202020204" pitchFamily="34" charset="0"/>
              <a:buChar char="•"/>
            </a:pPr>
            <a:r>
              <a:rPr lang="en-IN" sz="2000" dirty="0"/>
              <a:t>Thus, referential integrity constraint is violated.</a:t>
            </a:r>
          </a:p>
          <a:p>
            <a:endParaRPr lang="en-IN" dirty="0"/>
          </a:p>
        </p:txBody>
      </p:sp>
      <p:pic>
        <p:nvPicPr>
          <p:cNvPr id="4" name="Content Placeholder 3">
            <a:extLst>
              <a:ext uri="{FF2B5EF4-FFF2-40B4-BE49-F238E27FC236}">
                <a16:creationId xmlns:a16="http://schemas.microsoft.com/office/drawing/2014/main" id="{03762A5D-DB17-4C71-AB3B-4115C3086E30}"/>
              </a:ext>
            </a:extLst>
          </p:cNvPr>
          <p:cNvPicPr>
            <a:picLocks noChangeAspect="1"/>
          </p:cNvPicPr>
          <p:nvPr/>
        </p:nvPicPr>
        <p:blipFill>
          <a:blip r:embed="rId2"/>
          <a:stretch>
            <a:fillRect/>
          </a:stretch>
        </p:blipFill>
        <p:spPr>
          <a:xfrm>
            <a:off x="2092081" y="861193"/>
            <a:ext cx="6581775" cy="1914525"/>
          </a:xfrm>
          <a:prstGeom prst="rect">
            <a:avLst/>
          </a:prstGeom>
        </p:spPr>
      </p:pic>
      <p:pic>
        <p:nvPicPr>
          <p:cNvPr id="5" name="Picture 4">
            <a:extLst>
              <a:ext uri="{FF2B5EF4-FFF2-40B4-BE49-F238E27FC236}">
                <a16:creationId xmlns:a16="http://schemas.microsoft.com/office/drawing/2014/main" id="{E07688AE-9FC1-41FD-A837-9C46362BD48E}"/>
              </a:ext>
            </a:extLst>
          </p:cNvPr>
          <p:cNvPicPr>
            <a:picLocks noChangeAspect="1"/>
          </p:cNvPicPr>
          <p:nvPr/>
        </p:nvPicPr>
        <p:blipFill>
          <a:blip r:embed="rId3"/>
          <a:stretch>
            <a:fillRect/>
          </a:stretch>
        </p:blipFill>
        <p:spPr>
          <a:xfrm>
            <a:off x="1945567" y="2671736"/>
            <a:ext cx="2847975" cy="2466975"/>
          </a:xfrm>
          <a:prstGeom prst="rect">
            <a:avLst/>
          </a:prstGeom>
        </p:spPr>
      </p:pic>
      <p:pic>
        <p:nvPicPr>
          <p:cNvPr id="6" name="Picture 5">
            <a:extLst>
              <a:ext uri="{FF2B5EF4-FFF2-40B4-BE49-F238E27FC236}">
                <a16:creationId xmlns:a16="http://schemas.microsoft.com/office/drawing/2014/main" id="{6A5FC379-D65B-4B46-9414-93E8BC286FBE}"/>
              </a:ext>
            </a:extLst>
          </p:cNvPr>
          <p:cNvPicPr>
            <a:picLocks noChangeAspect="1"/>
          </p:cNvPicPr>
          <p:nvPr/>
        </p:nvPicPr>
        <p:blipFill>
          <a:blip r:embed="rId4"/>
          <a:stretch>
            <a:fillRect/>
          </a:stretch>
        </p:blipFill>
        <p:spPr>
          <a:xfrm>
            <a:off x="6202656" y="2729679"/>
            <a:ext cx="2181225" cy="2305050"/>
          </a:xfrm>
          <a:prstGeom prst="rect">
            <a:avLst/>
          </a:prstGeom>
        </p:spPr>
      </p:pic>
    </p:spTree>
    <p:extLst>
      <p:ext uri="{BB962C8B-B14F-4D97-AF65-F5344CB8AC3E}">
        <p14:creationId xmlns:p14="http://schemas.microsoft.com/office/powerpoint/2010/main" val="42190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fade">
                                      <p:cBhvr>
                                        <p:cTn id="3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1AB0-B8C5-4362-A435-F1E891A647BF}"/>
              </a:ext>
            </a:extLst>
          </p:cNvPr>
          <p:cNvSpPr>
            <a:spLocks noGrp="1"/>
          </p:cNvSpPr>
          <p:nvPr>
            <p:ph type="title"/>
          </p:nvPr>
        </p:nvSpPr>
        <p:spPr/>
        <p:txBody>
          <a:bodyPr/>
          <a:lstStyle/>
          <a:p>
            <a:r>
              <a:rPr lang="en-IN" dirty="0"/>
              <a:t>RIC violation</a:t>
            </a:r>
          </a:p>
        </p:txBody>
      </p:sp>
      <p:sp>
        <p:nvSpPr>
          <p:cNvPr id="3" name="Content Placeholder 2">
            <a:extLst>
              <a:ext uri="{FF2B5EF4-FFF2-40B4-BE49-F238E27FC236}">
                <a16:creationId xmlns:a16="http://schemas.microsoft.com/office/drawing/2014/main" id="{430A05A7-6752-4FBD-BEF1-2D097EB3FB03}"/>
              </a:ext>
            </a:extLst>
          </p:cNvPr>
          <p:cNvSpPr>
            <a:spLocks noGrp="1"/>
          </p:cNvSpPr>
          <p:nvPr>
            <p:ph idx="1"/>
          </p:nvPr>
        </p:nvSpPr>
        <p:spPr/>
        <p:txBody>
          <a:bodyPr/>
          <a:lstStyle/>
          <a:p>
            <a:pPr marL="0" indent="0">
              <a:buNone/>
            </a:pPr>
            <a:r>
              <a:rPr lang="en-IN" sz="2400" dirty="0"/>
              <a:t>RIC violation can occur on deletion or modification of a referenced tuple. On insertion there would be no violation. The Action to this can be specified for every case by using the qualifiers ON DELETE and ON UPDATE.</a:t>
            </a:r>
          </a:p>
          <a:p>
            <a:pPr algn="just"/>
            <a:r>
              <a:rPr lang="en-IN" sz="2000" dirty="0"/>
              <a:t>Actions to be taken are explained as follows :</a:t>
            </a:r>
          </a:p>
          <a:p>
            <a:pPr lvl="1"/>
            <a:r>
              <a:rPr lang="en-IN" sz="1600" dirty="0"/>
              <a:t>After any violation to Referential Integrity Constraint has occurred, there can be three possibilities which can be used as an action : SET NULL, SET DEFAULT, CASCADE.</a:t>
            </a:r>
          </a:p>
          <a:p>
            <a:pPr marL="0" indent="0" algn="just">
              <a:buNone/>
            </a:pPr>
            <a:endParaRPr lang="en-IN" sz="1800" b="1" dirty="0"/>
          </a:p>
          <a:p>
            <a:pPr marL="0" indent="0" algn="just">
              <a:buNone/>
            </a:pPr>
            <a:r>
              <a:rPr lang="en-IN" sz="2000" b="1" dirty="0"/>
              <a:t>1. Referenced Relation : </a:t>
            </a:r>
            <a:r>
              <a:rPr lang="en-IN" sz="2000" dirty="0"/>
              <a:t>Table consists of Primary Key which is referenced by some foreign key. Actions :</a:t>
            </a:r>
          </a:p>
          <a:p>
            <a:pPr marL="0" indent="0" algn="just">
              <a:buNone/>
            </a:pPr>
            <a:endParaRPr lang="en-IN" sz="2000" b="1" dirty="0"/>
          </a:p>
          <a:p>
            <a:pPr marL="0" indent="0" algn="just">
              <a:buNone/>
            </a:pPr>
            <a:r>
              <a:rPr lang="en-IN" sz="1800" b="1" dirty="0"/>
              <a:t>a. DELETION : </a:t>
            </a:r>
          </a:p>
          <a:p>
            <a:pPr lvl="1" algn="just"/>
            <a:r>
              <a:rPr lang="en-IN" sz="1800" dirty="0">
                <a:solidFill>
                  <a:srgbClr val="C00000"/>
                </a:solidFill>
              </a:rPr>
              <a:t>ON DELETE NO ACTION </a:t>
            </a:r>
            <a:r>
              <a:rPr lang="en-IN" sz="1800" dirty="0"/>
              <a:t>: If referential integrity violation has occurred, the deletion would not be allowed. </a:t>
            </a:r>
          </a:p>
          <a:p>
            <a:pPr lvl="1" algn="just"/>
            <a:r>
              <a:rPr lang="en-IN" sz="1800" dirty="0">
                <a:solidFill>
                  <a:srgbClr val="C00000"/>
                </a:solidFill>
              </a:rPr>
              <a:t>ON DELETE CASCADE : </a:t>
            </a:r>
            <a:r>
              <a:rPr lang="en-IN" sz="1800" dirty="0"/>
              <a:t>In the case of referential integrity violation, the tuple would be deleted from both the relation i.e. Referenced as well as Referencing Relation. Whenever Primary Key is deleted, the corresponding tuple in the referencing relation is also deleted. </a:t>
            </a:r>
          </a:p>
          <a:p>
            <a:pPr lvl="1" algn="just"/>
            <a:r>
              <a:rPr lang="en-IN" sz="1800" dirty="0">
                <a:solidFill>
                  <a:srgbClr val="C00000"/>
                </a:solidFill>
              </a:rPr>
              <a:t>ON DELETE SET NULL </a:t>
            </a:r>
            <a:r>
              <a:rPr lang="en-IN" sz="1800" dirty="0"/>
              <a:t>: In the case of violation, then the values of FOREIGN KEY are set to NULL.  If the FOREIGN KEY is a NOT NULL attribute , then ON DELETE SET NULL = ON DELETE NO ACTION.</a:t>
            </a:r>
            <a:r>
              <a:rPr lang="en-IN" sz="2400" dirty="0"/>
              <a:t> </a:t>
            </a:r>
          </a:p>
          <a:p>
            <a:endParaRPr lang="en-IN" dirty="0"/>
          </a:p>
        </p:txBody>
      </p:sp>
    </p:spTree>
    <p:extLst>
      <p:ext uri="{BB962C8B-B14F-4D97-AF65-F5344CB8AC3E}">
        <p14:creationId xmlns:p14="http://schemas.microsoft.com/office/powerpoint/2010/main" val="26252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57BF-1404-4966-BAF8-748004EAC2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D2FF65-6A7D-418A-A020-AF38748ADF3C}"/>
              </a:ext>
            </a:extLst>
          </p:cNvPr>
          <p:cNvSpPr>
            <a:spLocks noGrp="1"/>
          </p:cNvSpPr>
          <p:nvPr>
            <p:ph idx="1"/>
          </p:nvPr>
        </p:nvSpPr>
        <p:spPr/>
        <p:txBody>
          <a:bodyPr/>
          <a:lstStyle/>
          <a:p>
            <a:pPr marL="0" indent="0">
              <a:buNone/>
            </a:pPr>
            <a:r>
              <a:rPr lang="en-IN" sz="1800" b="1" dirty="0"/>
              <a:t>b. UPDATION : </a:t>
            </a:r>
          </a:p>
          <a:p>
            <a:pPr lvl="1"/>
            <a:r>
              <a:rPr lang="en-IN" sz="1800" dirty="0">
                <a:solidFill>
                  <a:srgbClr val="C00000"/>
                </a:solidFill>
              </a:rPr>
              <a:t>ON UPDATE NO ACTION </a:t>
            </a:r>
            <a:r>
              <a:rPr lang="en-IN" sz="1800" dirty="0"/>
              <a:t>: </a:t>
            </a:r>
            <a:r>
              <a:rPr lang="en-IN" sz="1800" dirty="0" err="1"/>
              <a:t>Updation</a:t>
            </a:r>
            <a:r>
              <a:rPr lang="en-IN" sz="1800" dirty="0"/>
              <a:t> would be restricted</a:t>
            </a:r>
          </a:p>
          <a:p>
            <a:pPr lvl="1"/>
            <a:r>
              <a:rPr lang="en-IN" sz="1800" dirty="0">
                <a:solidFill>
                  <a:srgbClr val="C00000"/>
                </a:solidFill>
              </a:rPr>
              <a:t>ON UPDATE CASCADE </a:t>
            </a:r>
            <a:r>
              <a:rPr lang="en-IN" sz="1800" dirty="0"/>
              <a:t>: </a:t>
            </a:r>
            <a:r>
              <a:rPr lang="en-IN" sz="1800" dirty="0" err="1"/>
              <a:t>Updation</a:t>
            </a:r>
            <a:r>
              <a:rPr lang="en-IN" sz="1800" dirty="0"/>
              <a:t> would be performed in both the referenced as well as referencing relation.</a:t>
            </a:r>
          </a:p>
          <a:p>
            <a:pPr lvl="1"/>
            <a:r>
              <a:rPr lang="en-IN" sz="1800" dirty="0">
                <a:solidFill>
                  <a:srgbClr val="C00000"/>
                </a:solidFill>
              </a:rPr>
              <a:t>ON UPDATE SET NULL </a:t>
            </a:r>
            <a:r>
              <a:rPr lang="en-IN" sz="1800" dirty="0"/>
              <a:t>: Referencing attribute tried to set NULL, if its a success , </a:t>
            </a:r>
            <a:r>
              <a:rPr lang="en-IN" sz="1800" dirty="0" err="1"/>
              <a:t>updation</a:t>
            </a:r>
            <a:r>
              <a:rPr lang="en-IN" sz="1800" dirty="0"/>
              <a:t> of referenced relation is allowed. </a:t>
            </a:r>
          </a:p>
          <a:p>
            <a:endParaRPr lang="en-IN" dirty="0"/>
          </a:p>
          <a:p>
            <a:pPr marL="0" indent="0">
              <a:buNone/>
            </a:pPr>
            <a:r>
              <a:rPr lang="en-IN" sz="2000" b="1" dirty="0"/>
              <a:t>2. Referencing Relation : </a:t>
            </a:r>
          </a:p>
          <a:p>
            <a:pPr lvl="1"/>
            <a:r>
              <a:rPr lang="en-IN" dirty="0">
                <a:solidFill>
                  <a:srgbClr val="C00000"/>
                </a:solidFill>
              </a:rPr>
              <a:t>INSERTION : </a:t>
            </a:r>
            <a:r>
              <a:rPr lang="en-IN" dirty="0"/>
              <a:t>Violation might occur. If the violation occurs, then insertion gets restricted.</a:t>
            </a:r>
          </a:p>
          <a:p>
            <a:pPr lvl="1"/>
            <a:r>
              <a:rPr lang="en-IN" dirty="0">
                <a:solidFill>
                  <a:srgbClr val="C00000"/>
                </a:solidFill>
              </a:rPr>
              <a:t>DELETION : </a:t>
            </a:r>
            <a:r>
              <a:rPr lang="en-IN" dirty="0"/>
              <a:t>No violation occurs. </a:t>
            </a:r>
          </a:p>
          <a:p>
            <a:pPr lvl="1"/>
            <a:r>
              <a:rPr lang="en-IN" dirty="0">
                <a:solidFill>
                  <a:srgbClr val="C00000"/>
                </a:solidFill>
              </a:rPr>
              <a:t>UPDATION : </a:t>
            </a:r>
            <a:r>
              <a:rPr lang="en-IN" dirty="0"/>
              <a:t>Referencing attribute may cause violation, in that case </a:t>
            </a:r>
            <a:r>
              <a:rPr lang="en-IN" dirty="0" err="1"/>
              <a:t>updation</a:t>
            </a:r>
            <a:r>
              <a:rPr lang="en-IN" dirty="0"/>
              <a:t> is not allowed.</a:t>
            </a:r>
          </a:p>
          <a:p>
            <a:endParaRPr lang="en-IN" dirty="0"/>
          </a:p>
        </p:txBody>
      </p:sp>
    </p:spTree>
    <p:extLst>
      <p:ext uri="{BB962C8B-B14F-4D97-AF65-F5344CB8AC3E}">
        <p14:creationId xmlns:p14="http://schemas.microsoft.com/office/powerpoint/2010/main" val="153466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FD82-64BD-449B-AB36-F08174D7E4EE}"/>
              </a:ext>
            </a:extLst>
          </p:cNvPr>
          <p:cNvSpPr>
            <a:spLocks noGrp="1"/>
          </p:cNvSpPr>
          <p:nvPr>
            <p:ph type="title"/>
          </p:nvPr>
        </p:nvSpPr>
        <p:spPr/>
        <p:txBody>
          <a:bodyPr/>
          <a:lstStyle/>
          <a:p>
            <a:r>
              <a:rPr lang="en-IN" dirty="0"/>
              <a:t>SQL constraints</a:t>
            </a:r>
          </a:p>
        </p:txBody>
      </p:sp>
      <p:sp>
        <p:nvSpPr>
          <p:cNvPr id="3" name="Content Placeholder 2">
            <a:extLst>
              <a:ext uri="{FF2B5EF4-FFF2-40B4-BE49-F238E27FC236}">
                <a16:creationId xmlns:a16="http://schemas.microsoft.com/office/drawing/2014/main" id="{0883D3DD-C3AA-4217-B4F3-CF426C739568}"/>
              </a:ext>
            </a:extLst>
          </p:cNvPr>
          <p:cNvSpPr>
            <a:spLocks noGrp="1"/>
          </p:cNvSpPr>
          <p:nvPr>
            <p:ph idx="1"/>
          </p:nvPr>
        </p:nvSpPr>
        <p:spPr/>
        <p:txBody>
          <a:bodyPr/>
          <a:lstStyle/>
          <a:p>
            <a:r>
              <a:rPr lang="en-IN" b="1" dirty="0"/>
              <a:t>Not null</a:t>
            </a:r>
          </a:p>
          <a:p>
            <a:pPr lvl="1"/>
            <a:r>
              <a:rPr lang="en-IN" i="1" dirty="0"/>
              <a:t>Create table emp(</a:t>
            </a:r>
            <a:r>
              <a:rPr lang="en-IN" i="1" dirty="0" err="1"/>
              <a:t>eid</a:t>
            </a:r>
            <a:r>
              <a:rPr lang="en-IN" i="1" dirty="0"/>
              <a:t> number(2) </a:t>
            </a:r>
            <a:r>
              <a:rPr lang="en-IN" i="1" dirty="0">
                <a:solidFill>
                  <a:srgbClr val="FF0000"/>
                </a:solidFill>
              </a:rPr>
              <a:t>not null</a:t>
            </a:r>
            <a:r>
              <a:rPr lang="en-IN" i="1" dirty="0"/>
              <a:t>, </a:t>
            </a:r>
            <a:r>
              <a:rPr lang="en-IN" i="1" dirty="0" err="1"/>
              <a:t>ename</a:t>
            </a:r>
            <a:r>
              <a:rPr lang="en-IN" i="1" dirty="0"/>
              <a:t> varchar(10))</a:t>
            </a:r>
          </a:p>
          <a:p>
            <a:r>
              <a:rPr lang="en-IN" b="1" dirty="0"/>
              <a:t>Unique</a:t>
            </a:r>
          </a:p>
          <a:p>
            <a:pPr lvl="1"/>
            <a:r>
              <a:rPr lang="en-IN" i="1" dirty="0"/>
              <a:t>Create table emp(</a:t>
            </a:r>
            <a:r>
              <a:rPr lang="en-IN" i="1" dirty="0" err="1"/>
              <a:t>eid</a:t>
            </a:r>
            <a:r>
              <a:rPr lang="en-IN" i="1" dirty="0"/>
              <a:t> number(2) </a:t>
            </a:r>
            <a:r>
              <a:rPr lang="en-IN" i="1" dirty="0">
                <a:solidFill>
                  <a:srgbClr val="FF0000"/>
                </a:solidFill>
              </a:rPr>
              <a:t>unique</a:t>
            </a:r>
            <a:r>
              <a:rPr lang="en-IN" i="1" dirty="0"/>
              <a:t>, </a:t>
            </a:r>
            <a:r>
              <a:rPr lang="en-IN" i="1" dirty="0" err="1"/>
              <a:t>ename</a:t>
            </a:r>
            <a:r>
              <a:rPr lang="en-IN" i="1" dirty="0"/>
              <a:t> varchar(10))</a:t>
            </a:r>
            <a:endParaRPr lang="en-IN" dirty="0"/>
          </a:p>
          <a:p>
            <a:r>
              <a:rPr lang="en-IN" b="1" dirty="0"/>
              <a:t>Primary key{unique-null}</a:t>
            </a:r>
          </a:p>
          <a:p>
            <a:pPr lvl="1"/>
            <a:r>
              <a:rPr lang="en-IN" i="1" dirty="0"/>
              <a:t>Create table emp(</a:t>
            </a:r>
            <a:r>
              <a:rPr lang="en-IN" i="1" dirty="0" err="1"/>
              <a:t>eid</a:t>
            </a:r>
            <a:r>
              <a:rPr lang="en-IN" i="1" dirty="0"/>
              <a:t> number(2) </a:t>
            </a:r>
            <a:r>
              <a:rPr lang="en-IN" i="1" dirty="0">
                <a:solidFill>
                  <a:srgbClr val="FF0000"/>
                </a:solidFill>
              </a:rPr>
              <a:t>primary key</a:t>
            </a:r>
            <a:r>
              <a:rPr lang="en-IN" i="1" dirty="0"/>
              <a:t>, </a:t>
            </a:r>
            <a:r>
              <a:rPr lang="en-IN" i="1" dirty="0" err="1"/>
              <a:t>ename</a:t>
            </a:r>
            <a:r>
              <a:rPr lang="en-IN" i="1" dirty="0"/>
              <a:t> varchar(10))</a:t>
            </a:r>
            <a:endParaRPr lang="en-IN" dirty="0"/>
          </a:p>
          <a:p>
            <a:r>
              <a:rPr lang="en-IN" b="1" dirty="0"/>
              <a:t>Foreign key</a:t>
            </a:r>
          </a:p>
          <a:p>
            <a:pPr lvl="1"/>
            <a:r>
              <a:rPr lang="en-IN" dirty="0"/>
              <a:t>Create table person(</a:t>
            </a:r>
            <a:r>
              <a:rPr lang="en-IN" i="1" dirty="0" err="1"/>
              <a:t>pid</a:t>
            </a:r>
            <a:r>
              <a:rPr lang="en-IN" i="1" dirty="0"/>
              <a:t> int primary key, name varchar(10</a:t>
            </a:r>
            <a:r>
              <a:rPr lang="en-IN" dirty="0"/>
              <a:t>))</a:t>
            </a:r>
          </a:p>
          <a:p>
            <a:pPr lvl="1"/>
            <a:r>
              <a:rPr lang="en-IN" dirty="0"/>
              <a:t>Create table order(</a:t>
            </a:r>
            <a:r>
              <a:rPr lang="en-IN" i="1" dirty="0" err="1"/>
              <a:t>oid</a:t>
            </a:r>
            <a:r>
              <a:rPr lang="en-IN" i="1" dirty="0"/>
              <a:t> int primary key, </a:t>
            </a:r>
            <a:r>
              <a:rPr lang="en-IN" i="1" dirty="0" err="1"/>
              <a:t>orderno</a:t>
            </a:r>
            <a:r>
              <a:rPr lang="en-IN" i="1" dirty="0"/>
              <a:t> int, </a:t>
            </a:r>
            <a:r>
              <a:rPr lang="en-IN" i="1" dirty="0" err="1"/>
              <a:t>pid</a:t>
            </a:r>
            <a:r>
              <a:rPr lang="en-IN" i="1" dirty="0"/>
              <a:t> int </a:t>
            </a:r>
            <a:r>
              <a:rPr lang="en-IN" i="1" dirty="0">
                <a:solidFill>
                  <a:srgbClr val="FF0000"/>
                </a:solidFill>
              </a:rPr>
              <a:t>references person(</a:t>
            </a:r>
            <a:r>
              <a:rPr lang="en-IN" i="1" dirty="0" err="1">
                <a:solidFill>
                  <a:srgbClr val="FF0000"/>
                </a:solidFill>
              </a:rPr>
              <a:t>pid</a:t>
            </a:r>
            <a:r>
              <a:rPr lang="en-IN" i="1" dirty="0">
                <a:solidFill>
                  <a:srgbClr val="FF0000"/>
                </a:solidFill>
              </a:rPr>
              <a:t>)</a:t>
            </a:r>
            <a:r>
              <a:rPr lang="en-IN" i="1" dirty="0"/>
              <a:t>)</a:t>
            </a:r>
          </a:p>
          <a:p>
            <a:r>
              <a:rPr lang="en-IN" b="1" dirty="0"/>
              <a:t>Check</a:t>
            </a:r>
          </a:p>
          <a:p>
            <a:pPr lvl="1"/>
            <a:r>
              <a:rPr lang="en-IN" dirty="0"/>
              <a:t>Create table person(</a:t>
            </a:r>
            <a:r>
              <a:rPr lang="en-IN" i="1" dirty="0" err="1"/>
              <a:t>pid</a:t>
            </a:r>
            <a:r>
              <a:rPr lang="en-IN" i="1" dirty="0"/>
              <a:t> int </a:t>
            </a:r>
            <a:r>
              <a:rPr lang="en-IN" i="1" dirty="0">
                <a:solidFill>
                  <a:srgbClr val="FF0000"/>
                </a:solidFill>
              </a:rPr>
              <a:t>check(</a:t>
            </a:r>
            <a:r>
              <a:rPr lang="en-IN" i="1" dirty="0" err="1">
                <a:solidFill>
                  <a:srgbClr val="FF0000"/>
                </a:solidFill>
              </a:rPr>
              <a:t>pid</a:t>
            </a:r>
            <a:r>
              <a:rPr lang="en-IN" i="1" dirty="0">
                <a:solidFill>
                  <a:srgbClr val="FF0000"/>
                </a:solidFill>
              </a:rPr>
              <a:t>&gt;0)</a:t>
            </a:r>
            <a:r>
              <a:rPr lang="en-IN" i="1" dirty="0"/>
              <a:t>, name varchar(10))</a:t>
            </a:r>
            <a:r>
              <a:rPr lang="en-IN" b="1" i="1" dirty="0"/>
              <a:t> </a:t>
            </a:r>
          </a:p>
          <a:p>
            <a:r>
              <a:rPr lang="en-IN" b="1" dirty="0"/>
              <a:t>Default</a:t>
            </a:r>
          </a:p>
          <a:p>
            <a:pPr lvl="1"/>
            <a:r>
              <a:rPr lang="en-IN" i="1" dirty="0"/>
              <a:t>Create table emp(</a:t>
            </a:r>
            <a:r>
              <a:rPr lang="en-IN" dirty="0" err="1"/>
              <a:t>eid</a:t>
            </a:r>
            <a:r>
              <a:rPr lang="en-IN" dirty="0"/>
              <a:t> number(2), </a:t>
            </a:r>
            <a:r>
              <a:rPr lang="en-IN" dirty="0" err="1"/>
              <a:t>ename</a:t>
            </a:r>
            <a:r>
              <a:rPr lang="en-IN" dirty="0"/>
              <a:t> varchar(10),comm int </a:t>
            </a:r>
            <a:r>
              <a:rPr lang="en-IN" dirty="0">
                <a:solidFill>
                  <a:srgbClr val="FF0000"/>
                </a:solidFill>
              </a:rPr>
              <a:t>default 0</a:t>
            </a:r>
            <a:r>
              <a:rPr lang="en-IN" dirty="0"/>
              <a:t>)</a:t>
            </a:r>
          </a:p>
          <a:p>
            <a:pPr marL="0" indent="0">
              <a:buNone/>
            </a:pPr>
            <a:endParaRPr lang="en-IN" dirty="0"/>
          </a:p>
        </p:txBody>
      </p:sp>
    </p:spTree>
    <p:extLst>
      <p:ext uri="{BB962C8B-B14F-4D97-AF65-F5344CB8AC3E}">
        <p14:creationId xmlns:p14="http://schemas.microsoft.com/office/powerpoint/2010/main" val="8569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fad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969D-03C3-40DA-9220-863C947359BE}"/>
              </a:ext>
            </a:extLst>
          </p:cNvPr>
          <p:cNvSpPr>
            <a:spLocks noGrp="1"/>
          </p:cNvSpPr>
          <p:nvPr>
            <p:ph type="title"/>
          </p:nvPr>
        </p:nvSpPr>
        <p:spPr/>
        <p:txBody>
          <a:bodyPr/>
          <a:lstStyle/>
          <a:p>
            <a:r>
              <a:rPr lang="en-US" altLang="en-US" sz="3600" dirty="0">
                <a:effectLst>
                  <a:outerShdw blurRad="38100" dist="38100" dir="2700000" algn="tl">
                    <a:srgbClr val="C0C0C0"/>
                  </a:outerShdw>
                </a:effectLst>
              </a:rPr>
              <a:t>Relational Query Languages</a:t>
            </a:r>
            <a:endParaRPr lang="en-IN" dirty="0"/>
          </a:p>
        </p:txBody>
      </p:sp>
      <p:sp>
        <p:nvSpPr>
          <p:cNvPr id="3" name="Content Placeholder 2">
            <a:extLst>
              <a:ext uri="{FF2B5EF4-FFF2-40B4-BE49-F238E27FC236}">
                <a16:creationId xmlns:a16="http://schemas.microsoft.com/office/drawing/2014/main" id="{86A3D2C6-A08F-4640-8059-8B7C30370807}"/>
              </a:ext>
            </a:extLst>
          </p:cNvPr>
          <p:cNvSpPr>
            <a:spLocks noGrp="1"/>
          </p:cNvSpPr>
          <p:nvPr>
            <p:ph idx="1"/>
          </p:nvPr>
        </p:nvSpPr>
        <p:spPr/>
        <p:txBody>
          <a:bodyPr/>
          <a:lstStyle/>
          <a:p>
            <a:r>
              <a:rPr lang="en-US" altLang="en-US" sz="2000" dirty="0"/>
              <a:t>Relational query languages use relational algebra to break the user requests and instruct the DBMS to execute the requests. It is the language by which user communicates with the database. These relational query languages can be procedural or non-procedural.</a:t>
            </a:r>
          </a:p>
          <a:p>
            <a:r>
              <a:rPr lang="en-US" sz="2000" dirty="0"/>
              <a:t>SQL has its own querying methods to interact with database. But how these queries work in the database? These queries work similar to relational algebra that we have in mathematics. In database we have tables participating in relational algebra.</a:t>
            </a:r>
            <a:endParaRPr lang="en-US" altLang="en-US" sz="2000" dirty="0"/>
          </a:p>
          <a:p>
            <a:r>
              <a:rPr lang="en-US" b="1" dirty="0"/>
              <a:t>Procedural Query Language</a:t>
            </a:r>
          </a:p>
          <a:p>
            <a:pPr lvl="1"/>
            <a:r>
              <a:rPr lang="en-US" dirty="0"/>
              <a:t>A procedural query language will have set of queries instructing the DBMS to perform various transactions in the sequence to meet the user request. For example, </a:t>
            </a:r>
            <a:r>
              <a:rPr lang="en-US" i="1" dirty="0" err="1"/>
              <a:t>get_CGPA</a:t>
            </a:r>
            <a:r>
              <a:rPr lang="en-US" dirty="0"/>
              <a:t> procedure will have various queries to get the marks of student in each subject, calculate the total marks, and then decide the CGPA based on his total marks. This procedural query language tells the database what is required from the database and how to get them from the database. Relational algebra is a procedural query language.</a:t>
            </a:r>
          </a:p>
          <a:p>
            <a:r>
              <a:rPr lang="en-US" b="1" dirty="0"/>
              <a:t>Non-Procedural Query Language</a:t>
            </a:r>
          </a:p>
          <a:p>
            <a:pPr lvl="1"/>
            <a:r>
              <a:rPr lang="en-US" dirty="0"/>
              <a:t>Non-procedural queries will have single query on one or more tables to get result from the database. For example, get the name and address of the student with particular ID will have single query on STUDENT table. Relational Calculus is a non procedural language which informs what to do with the tables, but doesn’t inform how to accomplish this.</a:t>
            </a:r>
          </a:p>
          <a:p>
            <a:endParaRPr lang="en-IN" dirty="0"/>
          </a:p>
        </p:txBody>
      </p:sp>
    </p:spTree>
    <p:extLst>
      <p:ext uri="{BB962C8B-B14F-4D97-AF65-F5344CB8AC3E}">
        <p14:creationId xmlns:p14="http://schemas.microsoft.com/office/powerpoint/2010/main" val="393206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184A-4C55-4E27-9E25-AF77B129436E}"/>
              </a:ext>
            </a:extLst>
          </p:cNvPr>
          <p:cNvSpPr>
            <a:spLocks noGrp="1"/>
          </p:cNvSpPr>
          <p:nvPr>
            <p:ph type="title"/>
          </p:nvPr>
        </p:nvSpPr>
        <p:spPr/>
        <p:txBody>
          <a:bodyPr>
            <a:normAutofit/>
          </a:bodyPr>
          <a:lstStyle/>
          <a:p>
            <a:r>
              <a:rPr lang="en-IN" b="1" dirty="0"/>
              <a:t>Relational Algebra</a:t>
            </a:r>
            <a:endParaRPr lang="en-IN" dirty="0"/>
          </a:p>
        </p:txBody>
      </p:sp>
      <p:sp>
        <p:nvSpPr>
          <p:cNvPr id="3" name="Content Placeholder 2">
            <a:extLst>
              <a:ext uri="{FF2B5EF4-FFF2-40B4-BE49-F238E27FC236}">
                <a16:creationId xmlns:a16="http://schemas.microsoft.com/office/drawing/2014/main" id="{FBA9E6DF-F821-451A-A2D6-147CC6DB56BA}"/>
              </a:ext>
            </a:extLst>
          </p:cNvPr>
          <p:cNvSpPr>
            <a:spLocks noGrp="1"/>
          </p:cNvSpPr>
          <p:nvPr>
            <p:ph idx="1"/>
          </p:nvPr>
        </p:nvSpPr>
        <p:spPr/>
        <p:txBody>
          <a:bodyPr/>
          <a:lstStyle/>
          <a:p>
            <a:r>
              <a:rPr lang="en-US" dirty="0"/>
              <a:t>Relational algebra is a procedural query language. It takes one or more relations / tables and performs the operation and produce the result. This result is also considered as a new table or relation.</a:t>
            </a:r>
          </a:p>
          <a:p>
            <a:r>
              <a:rPr lang="en-US" dirty="0"/>
              <a:t>Relational algebra will have operators to indicate the operations. This algebra can be applied on single relation – called </a:t>
            </a:r>
            <a:r>
              <a:rPr lang="en-US" b="1" dirty="0"/>
              <a:t>unary</a:t>
            </a:r>
            <a:r>
              <a:rPr lang="en-US" dirty="0"/>
              <a:t> or can be applied on two tables – called </a:t>
            </a:r>
            <a:r>
              <a:rPr lang="en-US" b="1" dirty="0"/>
              <a:t>binary</a:t>
            </a:r>
            <a:r>
              <a:rPr lang="en-US" dirty="0"/>
              <a:t>. </a:t>
            </a:r>
          </a:p>
          <a:p>
            <a:r>
              <a:rPr lang="en-IN" dirty="0"/>
              <a:t>Relational Algebra works on the whole table at once, so we do not have to use loops etc to iterate over all the rows(tuples) of data one by one.</a:t>
            </a:r>
          </a:p>
          <a:p>
            <a:r>
              <a:rPr lang="en-IN" dirty="0"/>
              <a:t>Relational Algebra is formal description of how relational database operates.</a:t>
            </a:r>
          </a:p>
          <a:p>
            <a:r>
              <a:rPr lang="en-IN" dirty="0"/>
              <a:t>It is a procedural query language, i.e. user must define both “how” and “what” to retrieve.</a:t>
            </a:r>
          </a:p>
          <a:p>
            <a:r>
              <a:rPr lang="en-IN" dirty="0"/>
              <a:t>All we have to do is specify the relation(table) name from which we need the data, and in a single line of command, relational algebra will traverse the entire given table to fetch data for you.</a:t>
            </a:r>
          </a:p>
          <a:p>
            <a:pPr marL="0" indent="0">
              <a:buNone/>
            </a:pPr>
            <a:endParaRPr lang="en-IN" dirty="0"/>
          </a:p>
        </p:txBody>
      </p:sp>
    </p:spTree>
    <p:extLst>
      <p:ext uri="{BB962C8B-B14F-4D97-AF65-F5344CB8AC3E}">
        <p14:creationId xmlns:p14="http://schemas.microsoft.com/office/powerpoint/2010/main" val="24532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E1E7-4812-40DE-99F0-E9F4CBA1D53A}"/>
              </a:ext>
            </a:extLst>
          </p:cNvPr>
          <p:cNvSpPr>
            <a:spLocks noGrp="1"/>
          </p:cNvSpPr>
          <p:nvPr>
            <p:ph type="title"/>
          </p:nvPr>
        </p:nvSpPr>
        <p:spPr/>
        <p:txBody>
          <a:bodyPr/>
          <a:lstStyle/>
          <a:p>
            <a:r>
              <a:rPr lang="en-IN" dirty="0"/>
              <a:t>Operators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AD6BD8F-8264-4EDD-90E3-A543D047AF00}"/>
                  </a:ext>
                </a:extLst>
              </p:cNvPr>
              <p:cNvSpPr>
                <a:spLocks noGrp="1"/>
              </p:cNvSpPr>
              <p:nvPr>
                <p:ph idx="1"/>
              </p:nvPr>
            </p:nvSpPr>
            <p:spPr>
              <a:xfrm>
                <a:off x="131763" y="860425"/>
                <a:ext cx="11928475" cy="5591175"/>
              </a:xfrm>
            </p:spPr>
            <p:txBody>
              <a:bodyPr/>
              <a:lstStyle/>
              <a:p>
                <a:pPr marL="800100" lvl="1" indent="-342900">
                  <a:buFont typeface="+mj-lt"/>
                  <a:buAutoNum type="arabicPeriod"/>
                </a:pPr>
                <a:r>
                  <a:rPr lang="en-US" altLang="en-US" sz="1800" dirty="0"/>
                  <a:t>Select: </a:t>
                </a:r>
                <a:r>
                  <a:rPr kumimoji="0" lang="en-US" altLang="en-US" sz="2400" b="1" dirty="0">
                    <a:sym typeface="Symbol" panose="05050102010706020507" pitchFamily="18" charset="2"/>
                  </a:rPr>
                  <a:t></a:t>
                </a:r>
                <a:endParaRPr lang="en-US" altLang="en-US" sz="2000" b="1" dirty="0"/>
              </a:p>
              <a:p>
                <a:pPr marL="800100" lvl="1" indent="-342900">
                  <a:buFont typeface="+mj-lt"/>
                  <a:buAutoNum type="arabicPeriod"/>
                </a:pPr>
                <a:r>
                  <a:rPr lang="en-US" altLang="en-US" sz="1800" dirty="0"/>
                  <a:t>Project: </a:t>
                </a:r>
                <a:r>
                  <a:rPr lang="en-US" altLang="en-US" sz="1800" b="1" dirty="0">
                    <a:sym typeface="Symbol" panose="05050102010706020507" pitchFamily="18" charset="2"/>
                  </a:rPr>
                  <a:t></a:t>
                </a:r>
              </a:p>
              <a:p>
                <a:pPr marL="800100" lvl="1" indent="-342900">
                  <a:buFont typeface="+mj-lt"/>
                  <a:buAutoNum type="arabicPeriod"/>
                </a:pPr>
                <a:r>
                  <a:rPr lang="en-US" altLang="en-US" sz="1800" dirty="0">
                    <a:sym typeface="Symbol" panose="05050102010706020507" pitchFamily="18" charset="2"/>
                  </a:rPr>
                  <a:t>Cartesian product: </a:t>
                </a:r>
                <a:r>
                  <a:rPr lang="en-US" altLang="en-US" sz="1800" b="1" dirty="0">
                    <a:sym typeface="Symbol" panose="05050102010706020507" pitchFamily="18" charset="2"/>
                  </a:rPr>
                  <a:t>X</a:t>
                </a:r>
              </a:p>
              <a:p>
                <a:pPr marL="800100" lvl="1" indent="-342900">
                  <a:buFont typeface="+mj-lt"/>
                  <a:buAutoNum type="arabicPeriod"/>
                </a:pPr>
                <a:r>
                  <a:rPr lang="en-US" altLang="en-US" sz="1800" dirty="0">
                    <a:sym typeface="Symbol" panose="05050102010706020507" pitchFamily="18" charset="2"/>
                  </a:rPr>
                  <a:t>Inner Join:</a:t>
                </a:r>
              </a:p>
              <a:p>
                <a:pPr marL="1143000" lvl="2" indent="-342900">
                  <a:buFont typeface="+mj-lt"/>
                  <a:buAutoNum type="alphaLcParenR"/>
                </a:pPr>
                <a:r>
                  <a:rPr lang="en-US" altLang="en-US" sz="1800" dirty="0">
                    <a:sym typeface="Symbol" panose="05050102010706020507" pitchFamily="18" charset="2"/>
                  </a:rPr>
                  <a:t>Natural Join: </a:t>
                </a:r>
              </a:p>
              <a:p>
                <a:pPr marL="1143000" lvl="2" indent="-342900">
                  <a:buFont typeface="+mj-lt"/>
                  <a:buAutoNum type="alphaLcParenR"/>
                </a:pPr>
                <a:r>
                  <a:rPr lang="en-US" altLang="en-US" sz="1800" dirty="0">
                    <a:sym typeface="Symbol" panose="05050102010706020507" pitchFamily="18" charset="2"/>
                  </a:rPr>
                  <a:t>Theta join: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𝜃</m:t>
                        </m:r>
                      </m:sub>
                    </m:sSub>
                  </m:oMath>
                </a14:m>
                <a:endParaRPr lang="en-US" altLang="en-US" sz="1800" dirty="0"/>
              </a:p>
              <a:p>
                <a:pPr marL="800100" lvl="1" indent="-342900">
                  <a:buFont typeface="+mj-lt"/>
                  <a:buAutoNum type="arabicPeriod"/>
                </a:pPr>
                <a:r>
                  <a:rPr lang="en-US" altLang="en-US" sz="1800" dirty="0"/>
                  <a:t>Outer join</a:t>
                </a:r>
              </a:p>
              <a:p>
                <a:pPr marL="1143000" lvl="2" indent="-342900">
                  <a:buFont typeface="+mj-lt"/>
                  <a:buAutoNum type="alphaLcParenR"/>
                </a:pPr>
                <a:r>
                  <a:rPr lang="en-US" altLang="en-US" sz="1800" dirty="0"/>
                  <a:t>Left outer join:</a:t>
                </a:r>
              </a:p>
              <a:p>
                <a:pPr marL="1143000" lvl="2" indent="-342900">
                  <a:buFont typeface="+mj-lt"/>
                  <a:buAutoNum type="alphaLcParenR"/>
                </a:pPr>
                <a:r>
                  <a:rPr lang="en-US" altLang="en-US" sz="1800" dirty="0"/>
                  <a:t>Right outer join: </a:t>
                </a:r>
              </a:p>
              <a:p>
                <a:pPr marL="1143000" lvl="2" indent="-342900">
                  <a:buFont typeface="+mj-lt"/>
                  <a:buAutoNum type="alphaLcParenR"/>
                </a:pPr>
                <a:r>
                  <a:rPr lang="en-US" altLang="en-US" sz="1800" dirty="0"/>
                  <a:t>Full outer join or outer join: </a:t>
                </a:r>
              </a:p>
              <a:p>
                <a:pPr marL="800100" lvl="1" indent="-342900">
                  <a:buFont typeface="+mj-lt"/>
                  <a:buAutoNum type="arabicPeriod"/>
                </a:pPr>
                <a:r>
                  <a:rPr lang="en-US" altLang="en-US" sz="1800" dirty="0"/>
                  <a:t>Additional operator:</a:t>
                </a:r>
              </a:p>
              <a:p>
                <a:pPr marL="1200150" lvl="2" indent="-342900">
                  <a:lnSpc>
                    <a:spcPct val="160000"/>
                  </a:lnSpc>
                  <a:buFont typeface="+mj-lt"/>
                  <a:buAutoNum type="alphaLcParenR"/>
                </a:pPr>
                <a:r>
                  <a:rPr lang="en-US" altLang="en-US" sz="1800" dirty="0"/>
                  <a:t>Set union: </a:t>
                </a:r>
                <a:r>
                  <a:rPr lang="en-US" altLang="en-US" sz="1800" b="1" dirty="0">
                    <a:sym typeface="Symbol" panose="05050102010706020507" pitchFamily="18" charset="2"/>
                  </a:rPr>
                  <a:t></a:t>
                </a:r>
                <a:endParaRPr lang="en-US" altLang="en-US" sz="1800" dirty="0"/>
              </a:p>
              <a:p>
                <a:pPr marL="1200150" lvl="2" indent="-342900">
                  <a:buFont typeface="+mj-lt"/>
                  <a:buAutoNum type="alphaLcParenR"/>
                </a:pPr>
                <a:r>
                  <a:rPr lang="en-US" altLang="en-US" sz="1800" dirty="0"/>
                  <a:t>Set intersection : </a:t>
                </a:r>
                <a:r>
                  <a:rPr lang="en-US" altLang="en-US" sz="1800" b="1" dirty="0"/>
                  <a:t>∩</a:t>
                </a:r>
              </a:p>
              <a:p>
                <a:pPr marL="1200150" lvl="2" indent="-342900">
                  <a:buFont typeface="+mj-lt"/>
                  <a:buAutoNum type="alphaLcParenR"/>
                </a:pPr>
                <a:r>
                  <a:rPr lang="en-US" altLang="en-US" sz="1800" dirty="0"/>
                  <a:t>Set difference: --  </a:t>
                </a:r>
              </a:p>
              <a:p>
                <a:pPr marL="1200150" lvl="2" indent="-342900">
                  <a:buFont typeface="+mj-lt"/>
                  <a:buAutoNum type="alphaLcParenR"/>
                </a:pPr>
                <a:r>
                  <a:rPr lang="en-US" altLang="en-US" sz="1800" dirty="0"/>
                  <a:t>Division: </a:t>
                </a:r>
                <a:r>
                  <a:rPr lang="en-US" altLang="en-US" sz="1800" b="1" dirty="0"/>
                  <a:t>/</a:t>
                </a:r>
              </a:p>
              <a:p>
                <a:pPr marL="1200150" lvl="2" indent="-342900">
                  <a:buFont typeface="+mj-lt"/>
                  <a:buAutoNum type="alphaLcParenR"/>
                </a:pPr>
                <a:r>
                  <a:rPr lang="en-US" altLang="en-US" sz="1800" dirty="0"/>
                  <a:t>rename: </a:t>
                </a:r>
                <a:r>
                  <a:rPr lang="en-US" altLang="en-US" sz="2000" b="1" i="1" dirty="0">
                    <a:sym typeface="Symbol" panose="05050102010706020507" pitchFamily="18" charset="2"/>
                  </a:rPr>
                  <a:t></a:t>
                </a:r>
                <a:endParaRPr lang="en-US" altLang="en-US" sz="1800" b="1" dirty="0"/>
              </a:p>
              <a:p>
                <a:pPr marL="1200150" lvl="2" indent="-342900">
                  <a:buFont typeface="+mj-lt"/>
                  <a:buAutoNum type="alphaLcParenR"/>
                </a:pPr>
                <a:r>
                  <a:rPr lang="en-US" altLang="en-US" sz="1800" dirty="0"/>
                  <a:t>Assignment: </a:t>
                </a:r>
                <a:r>
                  <a:rPr lang="en-US" altLang="en-US" sz="1800" b="1" dirty="0">
                    <a:sym typeface="Wingdings" panose="05000000000000000000" pitchFamily="2" charset="2"/>
                  </a:rPr>
                  <a:t></a:t>
                </a:r>
                <a:endParaRPr lang="en-US" altLang="en-US" sz="1800" b="1" dirty="0"/>
              </a:p>
              <a:p>
                <a:pPr marL="1200150" lvl="2" indent="-342900">
                  <a:buFont typeface="+mj-lt"/>
                  <a:buAutoNum type="alphaLcParenR"/>
                </a:pPr>
                <a:endParaRPr lang="en-US" altLang="en-US" sz="1400" dirty="0"/>
              </a:p>
            </p:txBody>
          </p:sp>
        </mc:Choice>
        <mc:Fallback xmlns="">
          <p:sp>
            <p:nvSpPr>
              <p:cNvPr id="4" name="Content Placeholder 2">
                <a:extLst>
                  <a:ext uri="{FF2B5EF4-FFF2-40B4-BE49-F238E27FC236}">
                    <a16:creationId xmlns:a16="http://schemas.microsoft.com/office/drawing/2014/main" id="{8AD6BD8F-8264-4EDD-90E3-A543D047AF00}"/>
                  </a:ext>
                </a:extLst>
              </p:cNvPr>
              <p:cNvSpPr>
                <a:spLocks noGrp="1" noRot="1" noChangeAspect="1" noMove="1" noResize="1" noEditPoints="1" noAdjustHandles="1" noChangeArrowheads="1" noChangeShapeType="1" noTextEdit="1"/>
              </p:cNvSpPr>
              <p:nvPr>
                <p:ph idx="1"/>
              </p:nvPr>
            </p:nvSpPr>
            <p:spPr>
              <a:xfrm>
                <a:off x="131763" y="860425"/>
                <a:ext cx="11928475" cy="5591175"/>
              </a:xfrm>
              <a:blipFill>
                <a:blip r:embed="rId2"/>
                <a:stretch>
                  <a:fillRect t="-1636" b="-3599"/>
                </a:stretch>
              </a:blipFill>
            </p:spPr>
            <p:txBody>
              <a:bodyPr/>
              <a:lstStyle/>
              <a:p>
                <a:r>
                  <a:rPr lang="en-IN">
                    <a:noFill/>
                  </a:rPr>
                  <a:t> </a:t>
                </a:r>
              </a:p>
            </p:txBody>
          </p:sp>
        </mc:Fallback>
      </mc:AlternateContent>
    </p:spTree>
    <p:extLst>
      <p:ext uri="{BB962C8B-B14F-4D97-AF65-F5344CB8AC3E}">
        <p14:creationId xmlns:p14="http://schemas.microsoft.com/office/powerpoint/2010/main" val="321081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 of Relational Databases</a:t>
            </a:r>
          </a:p>
        </p:txBody>
      </p:sp>
      <p:sp>
        <p:nvSpPr>
          <p:cNvPr id="5" name="Content Placeholder 4"/>
          <p:cNvSpPr>
            <a:spLocks noGrp="1"/>
          </p:cNvSpPr>
          <p:nvPr>
            <p:ph idx="1"/>
          </p:nvPr>
        </p:nvSpPr>
        <p:spPr>
          <a:xfrm>
            <a:off x="146420" y="848204"/>
            <a:ext cx="11929641" cy="5590565"/>
          </a:xfrm>
        </p:spPr>
        <p:txBody>
          <a:bodyPr/>
          <a:lstStyle/>
          <a:p>
            <a:pPr marL="0" indent="0">
              <a:buNone/>
            </a:pPr>
            <a:endParaRPr lang="en-US" sz="1800" dirty="0"/>
          </a:p>
        </p:txBody>
      </p:sp>
      <p:graphicFrame>
        <p:nvGraphicFramePr>
          <p:cNvPr id="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300748" y="1928173"/>
          <a:ext cx="4238626" cy="32918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tblGrid>
              <a:tr h="411480">
                <a:tc>
                  <a:txBody>
                    <a:bodyPr/>
                    <a:lstStyle/>
                    <a:p>
                      <a:pPr algn="l"/>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Tarun</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300690" y="155908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8" name="TextBox 7"/>
          <p:cNvSpPr txBox="1"/>
          <p:nvPr/>
        </p:nvSpPr>
        <p:spPr>
          <a:xfrm>
            <a:off x="189057" y="3140055"/>
            <a:ext cx="1272688" cy="923330"/>
          </a:xfrm>
          <a:prstGeom prst="rect">
            <a:avLst/>
          </a:prstGeom>
          <a:noFill/>
        </p:spPr>
        <p:txBody>
          <a:bodyPr wrap="square" rtlCol="0">
            <a:spAutoFit/>
          </a:bodyPr>
          <a:lstStyle/>
          <a:p>
            <a:r>
              <a:rPr lang="en-US" dirty="0"/>
              <a:t>Rows or</a:t>
            </a:r>
          </a:p>
          <a:p>
            <a:r>
              <a:rPr lang="en-US" dirty="0"/>
              <a:t>Tuples or Records </a:t>
            </a:r>
            <a:r>
              <a:rPr lang="en-US" b="1" dirty="0">
                <a:solidFill>
                  <a:srgbClr val="C00000"/>
                </a:solidFill>
              </a:rPr>
              <a:t>(7)</a:t>
            </a:r>
            <a:endParaRPr lang="en-IN" b="1" dirty="0">
              <a:solidFill>
                <a:srgbClr val="C00000"/>
              </a:solidFill>
            </a:endParaRPr>
          </a:p>
        </p:txBody>
      </p:sp>
      <p:cxnSp>
        <p:nvCxnSpPr>
          <p:cNvPr id="9" name="Straight Arrow Connector 8"/>
          <p:cNvCxnSpPr>
            <a:endCxn id="7" idx="2"/>
          </p:cNvCxnSpPr>
          <p:nvPr/>
        </p:nvCxnSpPr>
        <p:spPr>
          <a:xfrm flipH="1">
            <a:off x="2757890" y="1253825"/>
            <a:ext cx="1655489" cy="67101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413379" y="1253825"/>
            <a:ext cx="1870561" cy="67056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13379" y="1253825"/>
            <a:ext cx="1029186" cy="67056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413378" y="1253825"/>
            <a:ext cx="2" cy="69036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543915" y="1253825"/>
            <a:ext cx="869464" cy="67056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flipV="1">
            <a:off x="1461745" y="2509098"/>
            <a:ext cx="834883" cy="109262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p:cNvCxnSpPr>
          <p:nvPr/>
        </p:nvCxnSpPr>
        <p:spPr>
          <a:xfrm flipV="1">
            <a:off x="1461745" y="2948940"/>
            <a:ext cx="834883" cy="65278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p:cNvCxnSpPr>
          <p:nvPr/>
        </p:nvCxnSpPr>
        <p:spPr>
          <a:xfrm flipV="1">
            <a:off x="1461745" y="3360420"/>
            <a:ext cx="834883" cy="2413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p:cNvCxnSpPr>
          <p:nvPr/>
        </p:nvCxnSpPr>
        <p:spPr>
          <a:xfrm>
            <a:off x="1461745" y="3601720"/>
            <a:ext cx="834883" cy="20828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a:off x="1461745" y="3601720"/>
            <a:ext cx="834883" cy="58928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5799" y="872665"/>
            <a:ext cx="1371600" cy="369332"/>
          </a:xfrm>
          <a:prstGeom prst="rect">
            <a:avLst/>
          </a:prstGeom>
          <a:noFill/>
        </p:spPr>
        <p:txBody>
          <a:bodyPr wrap="square" rtlCol="0">
            <a:spAutoFit/>
          </a:bodyPr>
          <a:lstStyle/>
          <a:p>
            <a:r>
              <a:rPr lang="en-US" dirty="0"/>
              <a:t>Columns </a:t>
            </a:r>
            <a:r>
              <a:rPr lang="en-US" b="1" dirty="0">
                <a:solidFill>
                  <a:srgbClr val="C00000"/>
                </a:solidFill>
              </a:rPr>
              <a:t>(5)</a:t>
            </a:r>
            <a:endParaRPr lang="en-IN" b="1" dirty="0">
              <a:solidFill>
                <a:srgbClr val="C00000"/>
              </a:solidFill>
            </a:endParaRPr>
          </a:p>
        </p:txBody>
      </p:sp>
      <p:cxnSp>
        <p:nvCxnSpPr>
          <p:cNvPr id="20" name="Straight Arrow Connector 19"/>
          <p:cNvCxnSpPr/>
          <p:nvPr/>
        </p:nvCxnSpPr>
        <p:spPr>
          <a:xfrm flipH="1">
            <a:off x="2249298" y="5400794"/>
            <a:ext cx="960120"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41778" y="5193268"/>
            <a:ext cx="2895600" cy="369332"/>
          </a:xfrm>
          <a:prstGeom prst="rect">
            <a:avLst/>
          </a:prstGeom>
          <a:noFill/>
        </p:spPr>
        <p:txBody>
          <a:bodyPr wrap="square" rtlCol="0">
            <a:spAutoFit/>
          </a:bodyPr>
          <a:lstStyle/>
          <a:p>
            <a:pPr algn="ctr"/>
            <a:r>
              <a:rPr lang="en-US" dirty="0"/>
              <a:t>Degree = No of columns </a:t>
            </a:r>
            <a:r>
              <a:rPr lang="en-US" b="1" dirty="0">
                <a:solidFill>
                  <a:srgbClr val="C00000"/>
                </a:solidFill>
              </a:rPr>
              <a:t>(5)</a:t>
            </a:r>
          </a:p>
        </p:txBody>
      </p:sp>
      <p:sp>
        <p:nvSpPr>
          <p:cNvPr id="22" name="TextBox 21"/>
          <p:cNvSpPr txBox="1"/>
          <p:nvPr/>
        </p:nvSpPr>
        <p:spPr>
          <a:xfrm rot="16200000">
            <a:off x="5579113" y="3607184"/>
            <a:ext cx="2560320" cy="338554"/>
          </a:xfrm>
          <a:prstGeom prst="rect">
            <a:avLst/>
          </a:prstGeom>
          <a:noFill/>
        </p:spPr>
        <p:txBody>
          <a:bodyPr wrap="square" rtlCol="0">
            <a:spAutoFit/>
          </a:bodyPr>
          <a:lstStyle/>
          <a:p>
            <a:r>
              <a:rPr lang="en-US" sz="1600" dirty="0"/>
              <a:t>Cardinality = No of tuples </a:t>
            </a:r>
            <a:r>
              <a:rPr lang="en-US" sz="1600" b="1" dirty="0">
                <a:solidFill>
                  <a:srgbClr val="C00000"/>
                </a:solidFill>
              </a:rPr>
              <a:t>(7)</a:t>
            </a:r>
          </a:p>
        </p:txBody>
      </p:sp>
      <p:cxnSp>
        <p:nvCxnSpPr>
          <p:cNvPr id="23" name="Straight Arrow Connector 22"/>
          <p:cNvCxnSpPr>
            <a:stCxn id="8" idx="3"/>
          </p:cNvCxnSpPr>
          <p:nvPr/>
        </p:nvCxnSpPr>
        <p:spPr>
          <a:xfrm>
            <a:off x="1461745" y="3601720"/>
            <a:ext cx="834883" cy="145329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62118" y="5400794"/>
            <a:ext cx="731520"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522767" y="2345489"/>
            <a:ext cx="592722" cy="339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6529730" y="5193463"/>
            <a:ext cx="585759" cy="31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76478" y="5638800"/>
            <a:ext cx="6309360" cy="646331"/>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algn="l"/>
            <a:r>
              <a:rPr lang="en-US" b="1" dirty="0">
                <a:solidFill>
                  <a:schemeClr val="accent6"/>
                </a:solidFill>
              </a:rPr>
              <a:t>Domain</a:t>
            </a:r>
            <a:r>
              <a:rPr lang="en-US" dirty="0"/>
              <a:t> is a set of </a:t>
            </a:r>
            <a:r>
              <a:rPr lang="en-US" b="1" dirty="0">
                <a:solidFill>
                  <a:schemeClr val="accent6"/>
                </a:solidFill>
              </a:rPr>
              <a:t>all possible unique values </a:t>
            </a:r>
            <a:r>
              <a:rPr lang="en-US" dirty="0"/>
              <a:t>for a specific column.</a:t>
            </a:r>
          </a:p>
          <a:p>
            <a:pPr algn="l"/>
            <a:r>
              <a:rPr lang="en-US" dirty="0"/>
              <a:t>Domain of Branch attribute is (CE, CI, ME, EE)</a:t>
            </a:r>
          </a:p>
        </p:txBody>
      </p:sp>
      <p:cxnSp>
        <p:nvCxnSpPr>
          <p:cNvPr id="28" name="Straight Arrow Connector 27"/>
          <p:cNvCxnSpPr>
            <a:stCxn id="8" idx="3"/>
          </p:cNvCxnSpPr>
          <p:nvPr/>
        </p:nvCxnSpPr>
        <p:spPr>
          <a:xfrm>
            <a:off x="1461745" y="3601720"/>
            <a:ext cx="834883" cy="99314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318697" y="1753504"/>
            <a:ext cx="1620000" cy="787344"/>
          </a:xfrm>
          <a:prstGeom prst="roundRect">
            <a:avLst>
              <a:gd name="adj" fmla="val 3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Attributes:</a:t>
            </a:r>
          </a:p>
          <a:p>
            <a:pPr algn="ctr"/>
            <a:r>
              <a:rPr lang="en-US" dirty="0">
                <a:solidFill>
                  <a:schemeClr val="tx1"/>
                </a:solidFill>
              </a:rPr>
              <a:t>Title of column</a:t>
            </a:r>
          </a:p>
        </p:txBody>
      </p:sp>
      <p:cxnSp>
        <p:nvCxnSpPr>
          <p:cNvPr id="30" name="Straight Arrow Connector 29"/>
          <p:cNvCxnSpPr/>
          <p:nvPr/>
        </p:nvCxnSpPr>
        <p:spPr>
          <a:xfrm>
            <a:off x="1756628" y="2147176"/>
            <a:ext cx="540000"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6939" y="926453"/>
            <a:ext cx="4789122" cy="91440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algn="l"/>
            <a:r>
              <a:rPr lang="en-US" b="1" dirty="0">
                <a:solidFill>
                  <a:schemeClr val="accent6"/>
                </a:solidFill>
              </a:rPr>
              <a:t>Table (Relation)</a:t>
            </a:r>
            <a:r>
              <a:rPr lang="en-US" dirty="0"/>
              <a:t>: A database object that holds a collection of data for a specific topic. </a:t>
            </a:r>
          </a:p>
          <a:p>
            <a:pPr algn="l"/>
            <a:r>
              <a:rPr lang="en-US" dirty="0"/>
              <a:t>Table consist of rows and columns.</a:t>
            </a:r>
          </a:p>
        </p:txBody>
      </p:sp>
      <p:sp>
        <p:nvSpPr>
          <p:cNvPr id="41" name="TextBox 40"/>
          <p:cNvSpPr txBox="1"/>
          <p:nvPr/>
        </p:nvSpPr>
        <p:spPr>
          <a:xfrm>
            <a:off x="7286939" y="2189983"/>
            <a:ext cx="4789122" cy="91440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algn="l"/>
            <a:r>
              <a:rPr lang="en-US" b="1" dirty="0">
                <a:solidFill>
                  <a:schemeClr val="accent6"/>
                </a:solidFill>
              </a:rPr>
              <a:t>Column (Attribute)</a:t>
            </a:r>
            <a:r>
              <a:rPr lang="en-US" dirty="0"/>
              <a:t>: The vertical component of a table. A column has a name and a particular data type; e.g. </a:t>
            </a:r>
            <a:r>
              <a:rPr lang="en-US" dirty="0" err="1"/>
              <a:t>varchar</a:t>
            </a:r>
            <a:r>
              <a:rPr lang="en-US" dirty="0"/>
              <a:t>, decimal, integer, </a:t>
            </a:r>
            <a:r>
              <a:rPr lang="en-US" dirty="0" err="1"/>
              <a:t>datetime</a:t>
            </a:r>
            <a:r>
              <a:rPr lang="en-US" dirty="0"/>
              <a:t> etc.</a:t>
            </a:r>
          </a:p>
        </p:txBody>
      </p:sp>
      <p:sp>
        <p:nvSpPr>
          <p:cNvPr id="42" name="TextBox 41"/>
          <p:cNvSpPr txBox="1"/>
          <p:nvPr/>
        </p:nvSpPr>
        <p:spPr>
          <a:xfrm>
            <a:off x="7286939" y="3453513"/>
            <a:ext cx="4789122" cy="91440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algn="l"/>
            <a:r>
              <a:rPr lang="en-US" b="1" dirty="0">
                <a:solidFill>
                  <a:schemeClr val="accent6"/>
                </a:solidFill>
              </a:rPr>
              <a:t>Record (Tuple)</a:t>
            </a:r>
            <a:r>
              <a:rPr lang="en-US" dirty="0"/>
              <a:t>: The horizontal component of a table, consisting of a sequence of values, one for each column of the table. It is also known as row.</a:t>
            </a:r>
          </a:p>
        </p:txBody>
      </p:sp>
      <p:sp>
        <p:nvSpPr>
          <p:cNvPr id="43" name="TextBox 42"/>
          <p:cNvSpPr txBox="1"/>
          <p:nvPr/>
        </p:nvSpPr>
        <p:spPr>
          <a:xfrm>
            <a:off x="7286939" y="4717042"/>
            <a:ext cx="4789122" cy="68580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algn="l"/>
            <a:r>
              <a:rPr lang="en-US" dirty="0"/>
              <a:t>A database consists of a collection of tables (relations), each having a unique name.</a:t>
            </a:r>
          </a:p>
        </p:txBody>
      </p:sp>
    </p:spTree>
    <p:extLst>
      <p:ext uri="{BB962C8B-B14F-4D97-AF65-F5344CB8AC3E}">
        <p14:creationId xmlns:p14="http://schemas.microsoft.com/office/powerpoint/2010/main" val="83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5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5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nodeType="withEffect">
                                  <p:stCondLst>
                                    <p:cond delay="5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50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50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50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50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nodeType="withEffect">
                                  <p:stCondLst>
                                    <p:cond delay="50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2" grpId="0"/>
      <p:bldP spid="27" grpId="0" animBg="1"/>
      <p:bldP spid="29" grpId="0" animBg="1"/>
      <p:bldP spid="40" grpId="0" animBg="1"/>
      <p:bldP spid="41" grpId="0" animBg="1"/>
      <p:bldP spid="42" grpId="0" animBg="1"/>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Algebra Operations</a:t>
            </a:r>
          </a:p>
        </p:txBody>
      </p:sp>
      <p:sp>
        <p:nvSpPr>
          <p:cNvPr id="8" name="Content Placeholder 7"/>
          <p:cNvSpPr>
            <a:spLocks noGrp="1"/>
          </p:cNvSpPr>
          <p:nvPr>
            <p:ph idx="1"/>
          </p:nvPr>
        </p:nvSpPr>
        <p:spPr/>
        <p:txBody>
          <a:bodyPr/>
          <a:lstStyle/>
          <a:p>
            <a:endParaRPr lang="en-US" dirty="0"/>
          </a:p>
        </p:txBody>
      </p:sp>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78" y="886760"/>
          <a:ext cx="11929643" cy="457200"/>
        </p:xfrm>
        <a:graphic>
          <a:graphicData uri="http://schemas.openxmlformats.org/drawingml/2006/table">
            <a:tbl>
              <a:tblPr firstRow="1" bandRow="1">
                <a:tableStyleId>{8EC20E35-A176-4012-BC5E-935CFFF8708E}</a:tableStyleId>
              </a:tblPr>
              <a:tblGrid>
                <a:gridCol w="2169514">
                  <a:extLst>
                    <a:ext uri="{9D8B030D-6E8A-4147-A177-3AD203B41FA5}">
                      <a16:colId xmlns:a16="http://schemas.microsoft.com/office/drawing/2014/main" val="20000"/>
                    </a:ext>
                  </a:extLst>
                </a:gridCol>
                <a:gridCol w="9760129">
                  <a:extLst>
                    <a:ext uri="{9D8B030D-6E8A-4147-A177-3AD203B41FA5}">
                      <a16:colId xmlns:a16="http://schemas.microsoft.com/office/drawing/2014/main" val="20001"/>
                    </a:ext>
                  </a:extLst>
                </a:gridCol>
              </a:tblGrid>
              <a:tr h="457200">
                <a:tc>
                  <a:txBody>
                    <a:bodyPr/>
                    <a:lstStyle/>
                    <a:p>
                      <a:pPr algn="l"/>
                      <a:r>
                        <a:rPr lang="en-US" sz="2400" b="1" dirty="0">
                          <a:solidFill>
                            <a:schemeClr val="tx1"/>
                          </a:solidFill>
                        </a:rPr>
                        <a:t>Operator</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78" y="1349289"/>
          <a:ext cx="11929642" cy="4572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365760">
                <a:tc>
                  <a:txBody>
                    <a:bodyPr/>
                    <a:lstStyle/>
                    <a:p>
                      <a:r>
                        <a:rPr lang="en-GB" sz="2000" b="0" kern="1200" dirty="0">
                          <a:solidFill>
                            <a:schemeClr val="dk1"/>
                          </a:solidFill>
                          <a:latin typeface="+mn-lt"/>
                          <a:ea typeface="+mn-ea"/>
                          <a:cs typeface="+mn-cs"/>
                        </a:rPr>
                        <a:t>Selection</a:t>
                      </a:r>
                      <a:r>
                        <a:rPr lang="en-GB" sz="2400" b="0" kern="1200" dirty="0">
                          <a:solidFill>
                            <a:schemeClr val="dk1"/>
                          </a:solidFill>
                          <a:latin typeface="+mn-lt"/>
                          <a:ea typeface="+mn-ea"/>
                          <a:cs typeface="+mn-cs"/>
                        </a:rPr>
                        <a:t> </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Display particular rows/records/tuples from a relation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79" y="1802357"/>
          <a:ext cx="11929642" cy="4572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457200">
                <a:tc>
                  <a:txBody>
                    <a:bodyPr/>
                    <a:lstStyle/>
                    <a:p>
                      <a:r>
                        <a:rPr lang="en-GB" sz="2000" b="0" kern="1200" dirty="0">
                          <a:solidFill>
                            <a:schemeClr val="dk1"/>
                          </a:solidFill>
                          <a:latin typeface="+mn-lt"/>
                          <a:ea typeface="+mn-ea"/>
                          <a:cs typeface="+mn-cs"/>
                        </a:rPr>
                        <a:t>Projection</a:t>
                      </a:r>
                      <a:r>
                        <a:rPr lang="en-GB" sz="2400" b="0" kern="1200" dirty="0">
                          <a:solidFill>
                            <a:schemeClr val="dk1"/>
                          </a:solidFill>
                          <a:latin typeface="+mn-lt"/>
                          <a:ea typeface="+mn-ea"/>
                          <a:cs typeface="+mn-cs"/>
                        </a:rPr>
                        <a:t> </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Display particular columns from a relation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80" y="2259474"/>
          <a:ext cx="11929642" cy="4572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457200">
                <a:tc>
                  <a:txBody>
                    <a:bodyPr/>
                    <a:lstStyle/>
                    <a:p>
                      <a:r>
                        <a:rPr lang="en-GB" sz="2000" b="0" kern="1200" dirty="0">
                          <a:solidFill>
                            <a:schemeClr val="dk1"/>
                          </a:solidFill>
                          <a:latin typeface="+mn-lt"/>
                          <a:ea typeface="+mn-ea"/>
                          <a:cs typeface="+mn-cs"/>
                        </a:rPr>
                        <a:t>Cross Product</a:t>
                      </a:r>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Multiply each tuples of both relations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81" y="2718703"/>
          <a:ext cx="11929642" cy="13716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1371600">
                <a:tc>
                  <a:txBody>
                    <a:bodyPr/>
                    <a:lstStyle/>
                    <a:p>
                      <a:r>
                        <a:rPr lang="en-GB" sz="2000" b="0" kern="1200" dirty="0">
                          <a:solidFill>
                            <a:schemeClr val="dk1"/>
                          </a:solidFill>
                          <a:latin typeface="+mn-lt"/>
                          <a:ea typeface="+mn-ea"/>
                          <a:cs typeface="+mn-cs"/>
                        </a:rPr>
                        <a:t>Joins </a:t>
                      </a:r>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Combine data or records from two or more tables</a:t>
                      </a:r>
                    </a:p>
                    <a:p>
                      <a:pPr marL="457200" indent="-457200" algn="l" defTabSz="914400" rtl="0" eaLnBrk="1" latinLnBrk="0" hangingPunct="1">
                        <a:buAutoNum type="arabicPeriod"/>
                      </a:pPr>
                      <a:r>
                        <a:rPr lang="en-US" sz="2000" b="0" kern="1200" dirty="0">
                          <a:solidFill>
                            <a:schemeClr val="dk1"/>
                          </a:solidFill>
                          <a:latin typeface="+mn-lt"/>
                          <a:ea typeface="+mn-ea"/>
                          <a:cs typeface="+mn-cs"/>
                        </a:rPr>
                        <a:t>Natural Join / Inner Join</a:t>
                      </a:r>
                    </a:p>
                    <a:p>
                      <a:pPr marL="457200" indent="-457200" algn="l" defTabSz="914400" rtl="0" eaLnBrk="1" latinLnBrk="0" hangingPunct="1">
                        <a:buAutoNum type="arabicPeriod"/>
                      </a:pPr>
                      <a:r>
                        <a:rPr lang="en-US" sz="2000" b="0" kern="1200" dirty="0">
                          <a:solidFill>
                            <a:schemeClr val="dk1"/>
                          </a:solidFill>
                          <a:latin typeface="+mn-lt"/>
                          <a:ea typeface="+mn-ea"/>
                          <a:cs typeface="+mn-cs"/>
                        </a:rPr>
                        <a:t>Outer Join</a:t>
                      </a:r>
                    </a:p>
                    <a:p>
                      <a:pPr marL="0" indent="0" algn="l" defTabSz="914400" rtl="0" eaLnBrk="1" latinLnBrk="0" hangingPunct="1">
                        <a:buNone/>
                      </a:pPr>
                      <a:r>
                        <a:rPr lang="en-US" sz="2000" b="0" kern="1200" dirty="0">
                          <a:solidFill>
                            <a:schemeClr val="dk1"/>
                          </a:solidFill>
                          <a:latin typeface="+mn-lt"/>
                          <a:ea typeface="+mn-ea"/>
                          <a:cs typeface="+mn-cs"/>
                        </a:rPr>
                        <a:t>             1. Left Outer Join          2. Right Outer Join          3. Full Outer Join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80" y="4094287"/>
          <a:ext cx="11929642" cy="82296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822960">
                <a:tc>
                  <a:txBody>
                    <a:bodyPr/>
                    <a:lstStyle/>
                    <a:p>
                      <a:r>
                        <a:rPr lang="en-GB" sz="2000" b="0" kern="1200" dirty="0">
                          <a:solidFill>
                            <a:schemeClr val="dk1"/>
                          </a:solidFill>
                          <a:latin typeface="+mn-lt"/>
                          <a:ea typeface="+mn-ea"/>
                          <a:cs typeface="+mn-cs"/>
                        </a:rPr>
                        <a:t>Set Operators </a:t>
                      </a:r>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Combine the results of two queries into a single result.</a:t>
                      </a:r>
                    </a:p>
                    <a:p>
                      <a:pPr marL="0" algn="l" defTabSz="914400" rtl="0" eaLnBrk="1" latinLnBrk="0" hangingPunct="1"/>
                      <a:r>
                        <a:rPr lang="en-US" sz="2000" b="0" kern="1200" dirty="0">
                          <a:solidFill>
                            <a:schemeClr val="dk1"/>
                          </a:solidFill>
                          <a:latin typeface="+mn-lt"/>
                          <a:ea typeface="+mn-ea"/>
                          <a:cs typeface="+mn-cs"/>
                        </a:rPr>
                        <a:t>1. </a:t>
                      </a:r>
                      <a:r>
                        <a:rPr lang="en-GB" sz="2000" b="0" kern="1200" dirty="0">
                          <a:solidFill>
                            <a:schemeClr val="dk1"/>
                          </a:solidFill>
                          <a:latin typeface="+mn-lt"/>
                          <a:ea typeface="+mn-ea"/>
                          <a:cs typeface="+mn-cs"/>
                        </a:rPr>
                        <a:t>Union          2. Intersection          3. Minus / Set-difference</a:t>
                      </a:r>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81" y="4925062"/>
          <a:ext cx="11929642" cy="4572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457200">
                <a:tc>
                  <a:txBody>
                    <a:bodyPr/>
                    <a:lstStyle/>
                    <a:p>
                      <a:r>
                        <a:rPr lang="en-US" sz="2000" b="0" kern="1200" dirty="0">
                          <a:solidFill>
                            <a:schemeClr val="dk1"/>
                          </a:solidFill>
                          <a:latin typeface="+mn-lt"/>
                          <a:ea typeface="+mn-ea"/>
                          <a:cs typeface="+mn-cs"/>
                        </a:rPr>
                        <a:t>Division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Divides one relation by another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1182" y="5388331"/>
          <a:ext cx="11929642" cy="457200"/>
        </p:xfrm>
        <a:graphic>
          <a:graphicData uri="http://schemas.openxmlformats.org/drawingml/2006/table">
            <a:tbl>
              <a:tblPr firstRow="1" bandRow="1">
                <a:tableStyleId>{8EC20E35-A176-4012-BC5E-935CFFF8708E}</a:tableStyleId>
              </a:tblPr>
              <a:tblGrid>
                <a:gridCol w="2168269">
                  <a:extLst>
                    <a:ext uri="{9D8B030D-6E8A-4147-A177-3AD203B41FA5}">
                      <a16:colId xmlns:a16="http://schemas.microsoft.com/office/drawing/2014/main" val="20000"/>
                    </a:ext>
                  </a:extLst>
                </a:gridCol>
                <a:gridCol w="9761373">
                  <a:extLst>
                    <a:ext uri="{9D8B030D-6E8A-4147-A177-3AD203B41FA5}">
                      <a16:colId xmlns:a16="http://schemas.microsoft.com/office/drawing/2014/main" val="20001"/>
                    </a:ext>
                  </a:extLst>
                </a:gridCol>
              </a:tblGrid>
              <a:tr h="457200">
                <a:tc>
                  <a:txBody>
                    <a:bodyPr/>
                    <a:lstStyle/>
                    <a:p>
                      <a:r>
                        <a:rPr lang="en-GB" sz="2000" b="0" kern="1200" dirty="0">
                          <a:solidFill>
                            <a:schemeClr val="dk1"/>
                          </a:solidFill>
                          <a:latin typeface="+mn-lt"/>
                          <a:ea typeface="+mn-ea"/>
                          <a:cs typeface="+mn-cs"/>
                        </a:rPr>
                        <a:t>Rename</a:t>
                      </a:r>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Rename a column or a 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3371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Select Operator</a:t>
            </a:r>
          </a:p>
        </p:txBody>
      </p:sp>
      <p:sp>
        <p:nvSpPr>
          <p:cNvPr id="3" name="Content Placeholder 2"/>
          <p:cNvSpPr>
            <a:spLocks noGrp="1"/>
          </p:cNvSpPr>
          <p:nvPr>
            <p:ph idx="1"/>
          </p:nvPr>
        </p:nvSpPr>
        <p:spPr/>
        <p:txBody>
          <a:bodyPr/>
          <a:lstStyle/>
          <a:p>
            <a:r>
              <a:rPr lang="en-US" dirty="0"/>
              <a:t>Symbol: </a:t>
            </a:r>
            <a:r>
              <a:rPr lang="el-GR" sz="3600" dirty="0"/>
              <a:t>σ</a:t>
            </a:r>
            <a:r>
              <a:rPr lang="en-US" dirty="0"/>
              <a:t> (Sigma)</a:t>
            </a:r>
          </a:p>
          <a:p>
            <a:r>
              <a:rPr lang="en-US" dirty="0"/>
              <a:t>Notation: </a:t>
            </a:r>
            <a:r>
              <a:rPr lang="el-GR" sz="3600" dirty="0"/>
              <a:t>σ</a:t>
            </a:r>
            <a:r>
              <a:rPr lang="en-US" sz="3600" dirty="0"/>
              <a:t> </a:t>
            </a:r>
            <a:r>
              <a:rPr lang="en-US" sz="3600" i="1" baseline="-25000" dirty="0"/>
              <a:t>condition</a:t>
            </a:r>
            <a:r>
              <a:rPr lang="en-US" sz="3600" dirty="0"/>
              <a:t> </a:t>
            </a:r>
            <a:r>
              <a:rPr lang="en-US" dirty="0"/>
              <a:t>(Relation)</a:t>
            </a:r>
          </a:p>
          <a:p>
            <a:r>
              <a:rPr lang="en-US" dirty="0"/>
              <a:t>Operation: </a:t>
            </a:r>
            <a:r>
              <a:rPr lang="en-US" b="1" dirty="0">
                <a:solidFill>
                  <a:schemeClr val="accent6"/>
                </a:solidFill>
              </a:rPr>
              <a:t>Selects tuples </a:t>
            </a:r>
            <a:r>
              <a:rPr lang="en-US" dirty="0"/>
              <a:t>from a relation that </a:t>
            </a:r>
            <a:r>
              <a:rPr lang="en-US" b="1" dirty="0">
                <a:solidFill>
                  <a:schemeClr val="accent6"/>
                </a:solidFill>
              </a:rPr>
              <a:t>satisfy a given condition</a:t>
            </a:r>
            <a:r>
              <a:rPr lang="en-US" dirty="0"/>
              <a:t>.</a:t>
            </a:r>
          </a:p>
          <a:p>
            <a:r>
              <a:rPr lang="en-US" dirty="0"/>
              <a:t>Operators:  =, &lt;&gt;, &lt;, &gt;, &lt;=, &gt;=, Λ </a:t>
            </a:r>
            <a:r>
              <a:rPr lang="en-US" dirty="0">
                <a:solidFill>
                  <a:schemeClr val="tx1">
                    <a:lumMod val="50000"/>
                    <a:lumOff val="50000"/>
                  </a:schemeClr>
                </a:solidFill>
              </a:rPr>
              <a:t>(AND)</a:t>
            </a:r>
            <a:r>
              <a:rPr lang="en-US" dirty="0"/>
              <a:t>, V </a:t>
            </a:r>
            <a:r>
              <a:rPr lang="en-US" dirty="0">
                <a:solidFill>
                  <a:schemeClr val="tx1">
                    <a:lumMod val="50000"/>
                    <a:lumOff val="50000"/>
                  </a:schemeClr>
                </a:solidFill>
              </a:rPr>
              <a:t>(OR)</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203650"/>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84003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514066" y="3534789"/>
            <a:ext cx="6492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4680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37916"/>
          <a:ext cx="5585143" cy="396240"/>
        </p:xfrm>
        <a:graphic>
          <a:graphicData uri="http://schemas.openxmlformats.org/drawingml/2006/table">
            <a:tbl>
              <a:tblPr firstRow="1" bandRow="1">
                <a:tableStyleId>{8EC20E35-A176-4012-BC5E-935CFFF8708E}</a:tableStyleId>
              </a:tblPr>
              <a:tblGrid>
                <a:gridCol w="55851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the detail of students </a:t>
                      </a:r>
                      <a:r>
                        <a:rPr lang="en-US" sz="2000" b="0" kern="1200" dirty="0">
                          <a:solidFill>
                            <a:schemeClr val="tx2"/>
                          </a:solidFill>
                          <a:latin typeface="+mn-lt"/>
                          <a:ea typeface="+mn-ea"/>
                          <a:cs typeface="+mn-cs"/>
                        </a:rPr>
                        <a:t>belongs to “CE” Branch</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8143224" y="3531577"/>
            <a:ext cx="3291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43592"/>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2951102"/>
          <a:ext cx="2399030" cy="579120"/>
        </p:xfrm>
        <a:graphic>
          <a:graphicData uri="http://schemas.openxmlformats.org/drawingml/2006/table">
            <a:tbl>
              <a:tblPr firstRow="1" bandRow="1">
                <a:tableStyleId>{8EC20E35-A176-4012-BC5E-935CFFF8708E}</a:tableStyleId>
              </a:tblPr>
              <a:tblGrid>
                <a:gridCol w="2399030">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baseline="-25000" dirty="0">
                          <a:solidFill>
                            <a:schemeClr val="tx1"/>
                          </a:solidFill>
                        </a:rPr>
                        <a:t>Branch=‘CE’</a:t>
                      </a:r>
                      <a:r>
                        <a:rPr lang="en-US" sz="24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203650"/>
          <a:ext cx="312547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84003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9263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Operator [</a:t>
            </a:r>
            <a:r>
              <a:rPr lang="el-GR" sz="3600" dirty="0"/>
              <a:t>σ</a:t>
            </a:r>
            <a:r>
              <a:rPr lang="en-US" dirty="0"/>
              <a:t> </a:t>
            </a:r>
            <a:r>
              <a:rPr lang="en-US" baseline="-25000" dirty="0"/>
              <a:t>condition </a:t>
            </a:r>
            <a:r>
              <a:rPr lang="en-US" sz="3200" dirty="0"/>
              <a:t>(Relation)</a:t>
            </a:r>
            <a:r>
              <a:rPr lang="en-US" dirty="0"/>
              <a:t>]</a:t>
            </a:r>
          </a:p>
        </p:txBody>
      </p:sp>
      <p:sp>
        <p:nvSpPr>
          <p:cNvPr id="3" name="Content Placeholder 2"/>
          <p:cNvSpPr>
            <a:spLocks noGrp="1"/>
          </p:cNvSpPr>
          <p:nvPr>
            <p:ph idx="1"/>
          </p:nvPr>
        </p:nvSpPr>
        <p:spPr/>
        <p:txBody>
          <a:bodyPr/>
          <a:lstStyle/>
          <a:p>
            <a:pPr marL="0" indent="0">
              <a:buNone/>
            </a:pPr>
            <a:endParaRPr lang="en-US" dirty="0">
              <a:solidFill>
                <a:schemeClr val="tx1">
                  <a:lumMod val="50000"/>
                  <a:lumOff val="50000"/>
                </a:schemeClr>
              </a:solidFill>
            </a:endParaRP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2019260"/>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165564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19937" y="1457975"/>
            <a:ext cx="93268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106999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18866" y="1061102"/>
          <a:ext cx="8383905" cy="396240"/>
        </p:xfrm>
        <a:graphic>
          <a:graphicData uri="http://schemas.openxmlformats.org/drawingml/2006/table">
            <a:tbl>
              <a:tblPr firstRow="1" bandRow="1">
                <a:tableStyleId>{8EC20E35-A176-4012-BC5E-935CFFF8708E}</a:tableStyleId>
              </a:tblPr>
              <a:tblGrid>
                <a:gridCol w="838390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the detail of students </a:t>
                      </a:r>
                      <a:r>
                        <a:rPr lang="en-US" sz="2000" b="0" kern="1200" dirty="0">
                          <a:solidFill>
                            <a:schemeClr val="tx2"/>
                          </a:solidFill>
                          <a:latin typeface="+mn-lt"/>
                          <a:ea typeface="+mn-ea"/>
                          <a:cs typeface="+mn-cs"/>
                        </a:rPr>
                        <a:t>belongs to “CE” Branch </a:t>
                      </a:r>
                      <a:r>
                        <a:rPr lang="en-US" sz="2000" b="0" kern="1200" dirty="0">
                          <a:solidFill>
                            <a:schemeClr val="tx1"/>
                          </a:solidFill>
                          <a:latin typeface="+mn-lt"/>
                          <a:ea typeface="+mn-ea"/>
                          <a:cs typeface="+mn-cs"/>
                        </a:rPr>
                        <a:t>and</a:t>
                      </a:r>
                      <a:r>
                        <a:rPr lang="en-US" sz="2000" b="0" kern="1200" dirty="0">
                          <a:solidFill>
                            <a:schemeClr val="tx2"/>
                          </a:solidFill>
                          <a:latin typeface="+mn-lt"/>
                          <a:ea typeface="+mn-ea"/>
                          <a:cs typeface="+mn-cs"/>
                        </a:rPr>
                        <a:t> having SPI more than</a:t>
                      </a:r>
                      <a:r>
                        <a:rPr lang="en-US" sz="2000" b="0" kern="1200" baseline="0" dirty="0">
                          <a:solidFill>
                            <a:schemeClr val="tx2"/>
                          </a:solidFill>
                          <a:latin typeface="+mn-lt"/>
                          <a:ea typeface="+mn-ea"/>
                          <a:cs typeface="+mn-cs"/>
                        </a:rPr>
                        <a:t> 8</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19937" y="4827642"/>
            <a:ext cx="3931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443965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5392139"/>
          <a:ext cx="3125471"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502852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34641" y="4243374"/>
          <a:ext cx="3059430" cy="579120"/>
        </p:xfrm>
        <a:graphic>
          <a:graphicData uri="http://schemas.openxmlformats.org/drawingml/2006/table">
            <a:tbl>
              <a:tblPr firstRow="1" bandRow="1">
                <a:tableStyleId>{8EC20E35-A176-4012-BC5E-935CFFF8708E}</a:tableStyleId>
              </a:tblPr>
              <a:tblGrid>
                <a:gridCol w="3059430">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Branch=‘CE’ </a:t>
                      </a:r>
                      <a:r>
                        <a:rPr lang="el-GR" sz="2400" b="0" i="1" baseline="-25000" dirty="0">
                          <a:solidFill>
                            <a:schemeClr val="tx1"/>
                          </a:solidFill>
                        </a:rPr>
                        <a:t>Λ</a:t>
                      </a:r>
                      <a:r>
                        <a:rPr lang="en-US" sz="2400" b="0" i="1" baseline="-25000" dirty="0">
                          <a:solidFill>
                            <a:schemeClr val="tx1"/>
                          </a:solidFill>
                        </a:rPr>
                        <a:t> SPI&gt;8</a:t>
                      </a:r>
                      <a:r>
                        <a:rPr lang="en-US" sz="24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8203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Operator [</a:t>
            </a:r>
            <a:r>
              <a:rPr lang="el-GR" sz="3600" dirty="0"/>
              <a:t>σ</a:t>
            </a:r>
            <a:r>
              <a:rPr lang="en-US" dirty="0"/>
              <a:t> </a:t>
            </a:r>
            <a:r>
              <a:rPr lang="en-US" baseline="-25000" dirty="0"/>
              <a:t>condition </a:t>
            </a:r>
            <a:r>
              <a:rPr lang="en-US" sz="3200" dirty="0"/>
              <a:t>(Relation)</a:t>
            </a:r>
            <a:r>
              <a:rPr lang="en-US" dirty="0"/>
              <a:t>]</a:t>
            </a:r>
          </a:p>
        </p:txBody>
      </p:sp>
      <p:sp>
        <p:nvSpPr>
          <p:cNvPr id="3" name="Content Placeholder 2"/>
          <p:cNvSpPr>
            <a:spLocks noGrp="1"/>
          </p:cNvSpPr>
          <p:nvPr>
            <p:ph idx="1"/>
          </p:nvPr>
        </p:nvSpPr>
        <p:spPr/>
        <p:txBody>
          <a:bodyPr/>
          <a:lstStyle/>
          <a:p>
            <a:pPr marL="0" indent="0">
              <a:buNone/>
            </a:pPr>
            <a:endParaRPr lang="en-US" dirty="0">
              <a:solidFill>
                <a:schemeClr val="tx1">
                  <a:lumMod val="50000"/>
                  <a:lumOff val="50000"/>
                </a:schemeClr>
              </a:solidFill>
            </a:endParaRP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1882780"/>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15191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19937" y="1321495"/>
            <a:ext cx="7909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93351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18866" y="924622"/>
          <a:ext cx="6949440" cy="396240"/>
        </p:xfrm>
        <a:graphic>
          <a:graphicData uri="http://schemas.openxmlformats.org/drawingml/2006/table">
            <a:tbl>
              <a:tblPr firstRow="1" bandRow="1">
                <a:tableStyleId>{8EC20E35-A176-4012-BC5E-935CFFF8708E}</a:tableStyleId>
              </a:tblPr>
              <a:tblGrid>
                <a:gridCol w="694944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the detail of students </a:t>
                      </a:r>
                      <a:r>
                        <a:rPr lang="en-US" sz="2000" b="0" kern="1200" dirty="0">
                          <a:solidFill>
                            <a:schemeClr val="tx2"/>
                          </a:solidFill>
                          <a:latin typeface="+mn-lt"/>
                          <a:ea typeface="+mn-ea"/>
                          <a:cs typeface="+mn-cs"/>
                        </a:rPr>
                        <a:t>belongs to either “CI” or “ME” Branch</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19937" y="4622922"/>
            <a:ext cx="43891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423493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5187419"/>
          <a:ext cx="312547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482380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34641" y="4038654"/>
          <a:ext cx="3543618" cy="579120"/>
        </p:xfrm>
        <a:graphic>
          <a:graphicData uri="http://schemas.openxmlformats.org/drawingml/2006/table">
            <a:tbl>
              <a:tblPr firstRow="1" bandRow="1">
                <a:tableStyleId>{8EC20E35-A176-4012-BC5E-935CFFF8708E}</a:tableStyleId>
              </a:tblPr>
              <a:tblGrid>
                <a:gridCol w="3543618">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Branch=‘CI’ V Branch=‘ME’</a:t>
                      </a:r>
                      <a:r>
                        <a:rPr lang="en-US" sz="24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8953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Operator [</a:t>
            </a:r>
            <a:r>
              <a:rPr lang="el-GR" sz="3600" dirty="0"/>
              <a:t>σ</a:t>
            </a:r>
            <a:r>
              <a:rPr lang="en-US" dirty="0"/>
              <a:t> </a:t>
            </a:r>
            <a:r>
              <a:rPr lang="en-US" baseline="-25000" dirty="0"/>
              <a:t>condition </a:t>
            </a:r>
            <a:r>
              <a:rPr lang="en-US" sz="3200" dirty="0"/>
              <a:t>(Relation)</a:t>
            </a:r>
            <a:r>
              <a:rPr lang="en-US" dirty="0"/>
              <a:t>]</a:t>
            </a:r>
          </a:p>
        </p:txBody>
      </p:sp>
      <p:sp>
        <p:nvSpPr>
          <p:cNvPr id="3" name="Content Placeholder 2"/>
          <p:cNvSpPr>
            <a:spLocks noGrp="1"/>
          </p:cNvSpPr>
          <p:nvPr>
            <p:ph idx="1"/>
          </p:nvPr>
        </p:nvSpPr>
        <p:spPr/>
        <p:txBody>
          <a:bodyPr/>
          <a:lstStyle/>
          <a:p>
            <a:pPr marL="0" indent="0">
              <a:buNone/>
            </a:pPr>
            <a:endParaRPr lang="en-US" dirty="0">
              <a:solidFill>
                <a:schemeClr val="tx1">
                  <a:lumMod val="50000"/>
                  <a:lumOff val="50000"/>
                </a:schemeClr>
              </a:solidFill>
            </a:endParaRP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1882780"/>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15191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19937" y="1321495"/>
            <a:ext cx="6949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93351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18866" y="924622"/>
          <a:ext cx="6031230" cy="396240"/>
        </p:xfrm>
        <a:graphic>
          <a:graphicData uri="http://schemas.openxmlformats.org/drawingml/2006/table">
            <a:tbl>
              <a:tblPr firstRow="1" bandRow="1">
                <a:tableStyleId>{8EC20E35-A176-4012-BC5E-935CFFF8708E}</a:tableStyleId>
              </a:tblPr>
              <a:tblGrid>
                <a:gridCol w="60312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the detail of students </a:t>
                      </a:r>
                      <a:r>
                        <a:rPr lang="en-US" sz="2000" b="0" kern="1200" dirty="0">
                          <a:solidFill>
                            <a:schemeClr val="tx2"/>
                          </a:solidFill>
                          <a:latin typeface="+mn-lt"/>
                          <a:ea typeface="+mn-ea"/>
                          <a:cs typeface="+mn-cs"/>
                        </a:rPr>
                        <a:t>whose SPI between 7 and 9</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19937" y="4622922"/>
            <a:ext cx="33832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423493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9937" y="5187419"/>
          <a:ext cx="3125471"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9937" y="482380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34641" y="4038654"/>
          <a:ext cx="2556193" cy="579120"/>
        </p:xfrm>
        <a:graphic>
          <a:graphicData uri="http://schemas.openxmlformats.org/drawingml/2006/table">
            <a:tbl>
              <a:tblPr firstRow="1" bandRow="1">
                <a:tableStyleId>{8EC20E35-A176-4012-BC5E-935CFFF8708E}</a:tableStyleId>
              </a:tblPr>
              <a:tblGrid>
                <a:gridCol w="2556193">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SPI&gt;8 </a:t>
                      </a:r>
                      <a:r>
                        <a:rPr lang="el-GR" sz="2400" b="0" i="1" baseline="-25000" dirty="0">
                          <a:solidFill>
                            <a:schemeClr val="tx1"/>
                          </a:solidFill>
                        </a:rPr>
                        <a:t>Λ</a:t>
                      </a:r>
                      <a:r>
                        <a:rPr lang="en-US" sz="2400" b="0" i="1" baseline="-25000" dirty="0">
                          <a:solidFill>
                            <a:schemeClr val="tx1"/>
                          </a:solidFill>
                        </a:rPr>
                        <a:t> SPI&lt;9</a:t>
                      </a:r>
                      <a:r>
                        <a:rPr lang="en-US" sz="24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684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endParaRPr lang="en-US" dirty="0">
              <a:solidFill>
                <a:schemeClr val="tx1">
                  <a:lumMod val="50000"/>
                  <a:lumOff val="50000"/>
                </a:schemeClr>
              </a:solidFill>
            </a:endParaRPr>
          </a:p>
        </p:txBody>
      </p:sp>
      <p:sp>
        <p:nvSpPr>
          <p:cNvPr id="3" name="Content Placeholder 2"/>
          <p:cNvSpPr>
            <a:spLocks noGrp="1"/>
          </p:cNvSpPr>
          <p:nvPr>
            <p:ph idx="1"/>
          </p:nvPr>
        </p:nvSpPr>
        <p:spPr>
          <a:xfrm>
            <a:off x="131180" y="863445"/>
            <a:ext cx="8138761" cy="2417637"/>
          </a:xfrm>
        </p:spPr>
        <p:txBody>
          <a:bodyPr/>
          <a:lstStyle/>
          <a:p>
            <a:r>
              <a:rPr lang="en-US" dirty="0"/>
              <a:t>Write down the relational algebra for the student table.</a:t>
            </a:r>
          </a:p>
          <a:p>
            <a:pPr lvl="1"/>
            <a:r>
              <a:rPr lang="en-US" dirty="0"/>
              <a:t>Display the detail of students whose </a:t>
            </a:r>
            <a:r>
              <a:rPr lang="en-US" dirty="0" err="1"/>
              <a:t>RollNo</a:t>
            </a:r>
            <a:r>
              <a:rPr lang="en-US" dirty="0"/>
              <a:t> is less than 104.</a:t>
            </a:r>
          </a:p>
          <a:p>
            <a:pPr lvl="1"/>
            <a:r>
              <a:rPr lang="en-US" dirty="0"/>
              <a:t>Display the detail of students having SPI more than 8.</a:t>
            </a:r>
          </a:p>
          <a:p>
            <a:pPr lvl="1"/>
            <a:r>
              <a:rPr lang="en-US" dirty="0"/>
              <a:t>Display the detail of students belongs to “CE” Branch having SPI less than 8.</a:t>
            </a:r>
          </a:p>
          <a:p>
            <a:pPr lvl="1"/>
            <a:r>
              <a:rPr lang="en-US" dirty="0"/>
              <a:t>Display the detail of students belongs to either “CE” or “ME” Branch.</a:t>
            </a:r>
          </a:p>
          <a:p>
            <a:pPr lvl="1"/>
            <a:r>
              <a:rPr lang="en-US" dirty="0"/>
              <a:t>Display the detail of students whose SPI between 6 and 9.</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55408" y="1173269"/>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Harsh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Punit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55408" y="80965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7" name="Content Placeholder 2"/>
          <p:cNvSpPr txBox="1">
            <a:spLocks/>
          </p:cNvSpPr>
          <p:nvPr/>
        </p:nvSpPr>
        <p:spPr>
          <a:xfrm>
            <a:off x="131179" y="3476657"/>
            <a:ext cx="8138761" cy="26955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Write down the relational algebra for the employee table.</a:t>
            </a:r>
          </a:p>
          <a:p>
            <a:pPr lvl="1"/>
            <a:r>
              <a:rPr lang="en-US" dirty="0"/>
              <a:t>Display the detail of all employee.</a:t>
            </a:r>
          </a:p>
          <a:p>
            <a:pPr lvl="1"/>
            <a:r>
              <a:rPr lang="en-US" dirty="0"/>
              <a:t>Display the detail of employee whose Salary more than 10000.</a:t>
            </a:r>
          </a:p>
          <a:p>
            <a:pPr lvl="1"/>
            <a:r>
              <a:rPr lang="en-US" dirty="0"/>
              <a:t>Display the detail of employee belongs to “HR” </a:t>
            </a:r>
            <a:r>
              <a:rPr lang="en-US" dirty="0" err="1"/>
              <a:t>Dept</a:t>
            </a:r>
            <a:r>
              <a:rPr lang="en-US" dirty="0"/>
              <a:t> having Salary more than 20000.</a:t>
            </a:r>
          </a:p>
          <a:p>
            <a:pPr lvl="1"/>
            <a:r>
              <a:rPr lang="en-US" dirty="0"/>
              <a:t>Display the detail of employee belongs to either “HR” or “Admin” Dept.</a:t>
            </a:r>
          </a:p>
          <a:p>
            <a:pPr lvl="1"/>
            <a:r>
              <a:rPr lang="en-US" dirty="0"/>
              <a:t>Display the detail of employee whose Salary between 1000 and 25000 and belongs to “HR” Dept.</a:t>
            </a:r>
          </a:p>
        </p:txBody>
      </p:sp>
      <p:graphicFrame>
        <p:nvGraphicFramePr>
          <p:cNvPr id="2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86785" y="3759584"/>
          <a:ext cx="3320734"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1470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EmpID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Sales</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Hardik</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Admin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86785" y="339597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131179" y="3313347"/>
            <a:ext cx="11887200" cy="782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86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xEl>
                                              <p:pRg st="1" end="1"/>
                                            </p:txEl>
                                          </p:spTgt>
                                        </p:tgtEl>
                                        <p:attrNameLst>
                                          <p:attrName>style.visibility</p:attrName>
                                        </p:attrNameLst>
                                      </p:cBhvr>
                                      <p:to>
                                        <p:strVal val="visible"/>
                                      </p:to>
                                    </p:set>
                                    <p:animEffect transition="in" filter="fade">
                                      <p:cBhvr>
                                        <p:cTn id="63" dur="500"/>
                                        <p:tgtEl>
                                          <p:spTgt spid="17">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xEl>
                                              <p:pRg st="2" end="2"/>
                                            </p:txEl>
                                          </p:spTgt>
                                        </p:tgtEl>
                                        <p:attrNameLst>
                                          <p:attrName>style.visibility</p:attrName>
                                        </p:attrNameLst>
                                      </p:cBhvr>
                                      <p:to>
                                        <p:strVal val="visible"/>
                                      </p:to>
                                    </p:set>
                                    <p:animEffect transition="in" filter="fade">
                                      <p:cBhvr>
                                        <p:cTn id="68" dur="500"/>
                                        <p:tgtEl>
                                          <p:spTgt spid="17">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7">
                                            <p:txEl>
                                              <p:pRg st="3" end="3"/>
                                            </p:txEl>
                                          </p:spTgt>
                                        </p:tgtEl>
                                        <p:attrNameLst>
                                          <p:attrName>style.visibility</p:attrName>
                                        </p:attrNameLst>
                                      </p:cBhvr>
                                      <p:to>
                                        <p:strVal val="visible"/>
                                      </p:to>
                                    </p:set>
                                    <p:animEffect transition="in" filter="fade">
                                      <p:cBhvr>
                                        <p:cTn id="73" dur="500"/>
                                        <p:tgtEl>
                                          <p:spTgt spid="17">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xEl>
                                              <p:pRg st="4" end="4"/>
                                            </p:txEl>
                                          </p:spTgt>
                                        </p:tgtEl>
                                        <p:attrNameLst>
                                          <p:attrName>style.visibility</p:attrName>
                                        </p:attrNameLst>
                                      </p:cBhvr>
                                      <p:to>
                                        <p:strVal val="visible"/>
                                      </p:to>
                                    </p:set>
                                    <p:animEffect transition="in" filter="fade">
                                      <p:cBhvr>
                                        <p:cTn id="78" dur="500"/>
                                        <p:tgtEl>
                                          <p:spTgt spid="17">
                                            <p:txEl>
                                              <p:pRg st="4" end="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5" end="5"/>
                                            </p:txEl>
                                          </p:spTgt>
                                        </p:tgtEl>
                                        <p:attrNameLst>
                                          <p:attrName>style.visibility</p:attrName>
                                        </p:attrNameLst>
                                      </p:cBhvr>
                                      <p:to>
                                        <p:strVal val="visible"/>
                                      </p:to>
                                    </p:set>
                                    <p:animEffect transition="in" filter="fade">
                                      <p:cBhvr>
                                        <p:cTn id="83"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Project Operator</a:t>
            </a:r>
          </a:p>
        </p:txBody>
      </p:sp>
      <p:sp>
        <p:nvSpPr>
          <p:cNvPr id="3" name="Content Placeholder 2"/>
          <p:cNvSpPr>
            <a:spLocks noGrp="1"/>
          </p:cNvSpPr>
          <p:nvPr>
            <p:ph idx="1"/>
          </p:nvPr>
        </p:nvSpPr>
        <p:spPr/>
        <p:txBody>
          <a:bodyPr/>
          <a:lstStyle/>
          <a:p>
            <a:r>
              <a:rPr lang="en-US" dirty="0"/>
              <a:t>Symbol: </a:t>
            </a:r>
            <a:r>
              <a:rPr lang="en-US" sz="2800" dirty="0"/>
              <a:t>∏</a:t>
            </a:r>
            <a:r>
              <a:rPr lang="en-US" dirty="0"/>
              <a:t> (Pi)</a:t>
            </a:r>
          </a:p>
          <a:p>
            <a:r>
              <a:rPr lang="en-US" dirty="0"/>
              <a:t>Notation: </a:t>
            </a:r>
            <a:r>
              <a:rPr lang="en-US" sz="2800" dirty="0"/>
              <a:t>∏</a:t>
            </a:r>
            <a:r>
              <a:rPr lang="en-US" sz="3600" dirty="0"/>
              <a:t> </a:t>
            </a:r>
            <a:r>
              <a:rPr lang="en-US" sz="3600" i="1" baseline="-25000" dirty="0"/>
              <a:t>attribute set</a:t>
            </a:r>
            <a:r>
              <a:rPr lang="en-US" sz="3600" dirty="0"/>
              <a:t> </a:t>
            </a:r>
            <a:r>
              <a:rPr lang="en-US" dirty="0"/>
              <a:t>(Relation)</a:t>
            </a:r>
          </a:p>
          <a:p>
            <a:r>
              <a:rPr lang="en-US" dirty="0"/>
              <a:t>Operation: </a:t>
            </a:r>
            <a:r>
              <a:rPr lang="en-US" b="1" dirty="0">
                <a:solidFill>
                  <a:schemeClr val="accent6"/>
                </a:solidFill>
              </a:rPr>
              <a:t>Selects</a:t>
            </a:r>
            <a:r>
              <a:rPr lang="en-US" dirty="0"/>
              <a:t> </a:t>
            </a:r>
            <a:r>
              <a:rPr lang="en-US" b="1" dirty="0">
                <a:solidFill>
                  <a:schemeClr val="accent6"/>
                </a:solidFill>
              </a:rPr>
              <a:t>specified</a:t>
            </a:r>
            <a:r>
              <a:rPr lang="en-US" dirty="0"/>
              <a:t> </a:t>
            </a:r>
            <a:r>
              <a:rPr lang="en-US" b="1" dirty="0">
                <a:solidFill>
                  <a:schemeClr val="accent6"/>
                </a:solidFill>
              </a:rPr>
              <a:t>attributes</a:t>
            </a:r>
            <a:r>
              <a:rPr lang="en-US" dirty="0"/>
              <a:t> of a relation.</a:t>
            </a:r>
          </a:p>
          <a:p>
            <a:r>
              <a:rPr lang="en-US" dirty="0"/>
              <a:t>It </a:t>
            </a:r>
            <a:r>
              <a:rPr lang="en-US" b="1" dirty="0">
                <a:solidFill>
                  <a:schemeClr val="accent6"/>
                </a:solidFill>
              </a:rPr>
              <a:t>removes duplicate tuples </a:t>
            </a:r>
            <a:r>
              <a:rPr lang="en-US" dirty="0"/>
              <a:t>(records) from the result.</a:t>
            </a:r>
            <a:endParaRPr lang="en-US" dirty="0">
              <a:solidFill>
                <a:schemeClr val="tx1">
                  <a:lumMod val="50000"/>
                  <a:lumOff val="50000"/>
                </a:schemeClr>
              </a:solidFill>
            </a:endParaRP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203650"/>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84003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514066" y="3386872"/>
            <a:ext cx="60350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299888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2989999"/>
          <a:ext cx="5140643" cy="396240"/>
        </p:xfrm>
        <a:graphic>
          <a:graphicData uri="http://schemas.openxmlformats.org/drawingml/2006/table">
            <a:tbl>
              <a:tblPr firstRow="1" bandRow="1">
                <a:tableStyleId>{8EC20E35-A176-4012-BC5E-935CFFF8708E}</a:tableStyleId>
              </a:tblPr>
              <a:tblGrid>
                <a:gridCol w="51406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a:t>
                      </a:r>
                      <a:r>
                        <a:rPr lang="en-US" sz="2000" b="0" kern="1200" dirty="0" err="1">
                          <a:solidFill>
                            <a:schemeClr val="tx2"/>
                          </a:solidFill>
                          <a:latin typeface="+mn-lt"/>
                          <a:ea typeface="+mn-ea"/>
                          <a:cs typeface="+mn-cs"/>
                        </a:rPr>
                        <a:t>RollNo</a:t>
                      </a:r>
                      <a:r>
                        <a:rPr lang="en-US" sz="2000" b="0" kern="1200" dirty="0">
                          <a:solidFill>
                            <a:schemeClr val="tx2"/>
                          </a:solidFill>
                          <a:latin typeface="+mn-lt"/>
                          <a:ea typeface="+mn-ea"/>
                          <a:cs typeface="+mn-cs"/>
                        </a:rPr>
                        <a:t>, Name </a:t>
                      </a:r>
                      <a:r>
                        <a:rPr lang="en-US" sz="2000" b="0" kern="1200" dirty="0">
                          <a:solidFill>
                            <a:schemeClr val="tx1"/>
                          </a:solidFill>
                          <a:latin typeface="+mn-lt"/>
                          <a:ea typeface="+mn-ea"/>
                          <a:cs typeface="+mn-cs"/>
                        </a:rPr>
                        <a:t>and </a:t>
                      </a:r>
                      <a:r>
                        <a:rPr lang="en-US" sz="2000" b="0" kern="1200" dirty="0">
                          <a:solidFill>
                            <a:schemeClr val="tx2"/>
                          </a:solidFill>
                          <a:latin typeface="+mn-lt"/>
                          <a:ea typeface="+mn-ea"/>
                          <a:cs typeface="+mn-cs"/>
                        </a:rPr>
                        <a:t>Branch</a:t>
                      </a:r>
                      <a:r>
                        <a:rPr lang="en-US" sz="2000" b="0" kern="1200" dirty="0">
                          <a:solidFill>
                            <a:schemeClr val="tx1"/>
                          </a:solidFill>
                          <a:latin typeface="+mn-lt"/>
                          <a:ea typeface="+mn-ea"/>
                          <a:cs typeface="+mn-cs"/>
                        </a:rPr>
                        <a:t>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7735265" y="3383660"/>
            <a:ext cx="4114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35265" y="299567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745294" y="2803185"/>
          <a:ext cx="3289618" cy="579120"/>
        </p:xfrm>
        <a:graphic>
          <a:graphicData uri="http://schemas.openxmlformats.org/drawingml/2006/table">
            <a:tbl>
              <a:tblPr firstRow="1" bandRow="1">
                <a:tableStyleId>{8EC20E35-A176-4012-BC5E-935CFFF8708E}</a:tableStyleId>
              </a:tblPr>
              <a:tblGrid>
                <a:gridCol w="3289618">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err="1">
                          <a:solidFill>
                            <a:schemeClr val="tx1"/>
                          </a:solidFill>
                        </a:rPr>
                        <a:t>RollNo</a:t>
                      </a:r>
                      <a:r>
                        <a:rPr lang="en-US" sz="2400" b="0" i="1" baseline="-25000" dirty="0">
                          <a:solidFill>
                            <a:schemeClr val="tx1"/>
                          </a:solidFill>
                        </a:rPr>
                        <a:t>, Name, Branch</a:t>
                      </a:r>
                      <a:r>
                        <a:rPr lang="en-US" sz="24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735265" y="4203650"/>
          <a:ext cx="257429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35265" y="384003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7905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endParaRPr lang="en-US" dirty="0">
              <a:solidFill>
                <a:schemeClr val="tx1">
                  <a:lumMod val="50000"/>
                  <a:lumOff val="50000"/>
                </a:schemeClr>
              </a:solidFill>
            </a:endParaRPr>
          </a:p>
        </p:txBody>
      </p:sp>
      <p:sp>
        <p:nvSpPr>
          <p:cNvPr id="3" name="Content Placeholder 2"/>
          <p:cNvSpPr>
            <a:spLocks noGrp="1"/>
          </p:cNvSpPr>
          <p:nvPr>
            <p:ph idx="1"/>
          </p:nvPr>
        </p:nvSpPr>
        <p:spPr>
          <a:xfrm>
            <a:off x="131180" y="863445"/>
            <a:ext cx="8138761" cy="2417637"/>
          </a:xfrm>
        </p:spPr>
        <p:txBody>
          <a:bodyPr/>
          <a:lstStyle/>
          <a:p>
            <a:r>
              <a:rPr lang="en-US" dirty="0"/>
              <a:t>Write down the relational algebra for the student table.</a:t>
            </a:r>
          </a:p>
          <a:p>
            <a:pPr lvl="1"/>
            <a:r>
              <a:rPr lang="en-US" dirty="0"/>
              <a:t>Display </a:t>
            </a:r>
            <a:r>
              <a:rPr lang="en-US" dirty="0" err="1"/>
              <a:t>RollNo</a:t>
            </a:r>
            <a:r>
              <a:rPr lang="en-US" dirty="0"/>
              <a:t>, Name and SPI of all students.</a:t>
            </a:r>
          </a:p>
          <a:p>
            <a:pPr lvl="1"/>
            <a:r>
              <a:rPr lang="en-US" dirty="0"/>
              <a:t>Display Name and SPI of all students.</a:t>
            </a:r>
          </a:p>
          <a:p>
            <a:pPr lvl="1"/>
            <a:r>
              <a:rPr lang="en-US" dirty="0"/>
              <a:t>Display the Name of all students.</a:t>
            </a:r>
          </a:p>
          <a:p>
            <a:pPr lvl="1"/>
            <a:r>
              <a:rPr lang="en-US" dirty="0"/>
              <a:t>Display the Name of all branches.</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55408" y="1173269"/>
          <a:ext cx="3046096"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71843">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Harsh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Punit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55408" y="80965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7" name="Content Placeholder 2"/>
          <p:cNvSpPr txBox="1">
            <a:spLocks/>
          </p:cNvSpPr>
          <p:nvPr/>
        </p:nvSpPr>
        <p:spPr>
          <a:xfrm>
            <a:off x="131179" y="3476657"/>
            <a:ext cx="8138761" cy="26955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Write down the relational algebra for the employee table.</a:t>
            </a:r>
          </a:p>
          <a:p>
            <a:pPr lvl="1"/>
            <a:r>
              <a:rPr lang="en-US" dirty="0"/>
              <a:t>Display </a:t>
            </a:r>
            <a:r>
              <a:rPr lang="en-US" dirty="0" err="1"/>
              <a:t>EmpID</a:t>
            </a:r>
            <a:r>
              <a:rPr lang="en-US" dirty="0"/>
              <a:t> with Name of all employee.</a:t>
            </a:r>
          </a:p>
          <a:p>
            <a:pPr lvl="1"/>
            <a:r>
              <a:rPr lang="en-US" dirty="0"/>
              <a:t>Display Name and Salary of all employee.</a:t>
            </a:r>
          </a:p>
          <a:p>
            <a:pPr lvl="1"/>
            <a:r>
              <a:rPr lang="en-US" dirty="0"/>
              <a:t>Display the Name of all employee.</a:t>
            </a:r>
          </a:p>
          <a:p>
            <a:pPr lvl="1"/>
            <a:r>
              <a:rPr lang="en-US" dirty="0"/>
              <a:t>Display the Name of all departments.</a:t>
            </a:r>
          </a:p>
        </p:txBody>
      </p:sp>
      <p:graphicFrame>
        <p:nvGraphicFramePr>
          <p:cNvPr id="2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86785" y="3759584"/>
          <a:ext cx="3293746"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24230">
                  <a:extLst>
                    <a:ext uri="{9D8B030D-6E8A-4147-A177-3AD203B41FA5}">
                      <a16:colId xmlns:a16="http://schemas.microsoft.com/office/drawing/2014/main" val="20001"/>
                    </a:ext>
                  </a:extLst>
                </a:gridCol>
                <a:gridCol w="81470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EmpID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Sales</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Hardik</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Admin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86785" y="339597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131179" y="3313347"/>
            <a:ext cx="11887200" cy="782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92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fade">
                                      <p:cBhvr>
                                        <p:cTn id="49" dur="500"/>
                                        <p:tgtEl>
                                          <p:spTgt spid="1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xEl>
                                              <p:pRg st="1" end="1"/>
                                            </p:txEl>
                                          </p:spTgt>
                                        </p:tgtEl>
                                        <p:attrNameLst>
                                          <p:attrName>style.visibility</p:attrName>
                                        </p:attrNameLst>
                                      </p:cBhvr>
                                      <p:to>
                                        <p:strVal val="visible"/>
                                      </p:to>
                                    </p:set>
                                    <p:animEffect transition="in" filter="fade">
                                      <p:cBhvr>
                                        <p:cTn id="54" dur="500"/>
                                        <p:tgtEl>
                                          <p:spTgt spid="17">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animEffect transition="in" filter="fade">
                                      <p:cBhvr>
                                        <p:cTn id="59" dur="500"/>
                                        <p:tgtEl>
                                          <p:spTgt spid="17">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
                                            <p:txEl>
                                              <p:pRg st="3" end="3"/>
                                            </p:txEl>
                                          </p:spTgt>
                                        </p:tgtEl>
                                        <p:attrNameLst>
                                          <p:attrName>style.visibility</p:attrName>
                                        </p:attrNameLst>
                                      </p:cBhvr>
                                      <p:to>
                                        <p:strVal val="visible"/>
                                      </p:to>
                                    </p:set>
                                    <p:animEffect transition="in" filter="fade">
                                      <p:cBhvr>
                                        <p:cTn id="64" dur="500"/>
                                        <p:tgtEl>
                                          <p:spTgt spid="17">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
                                            <p:txEl>
                                              <p:pRg st="4" end="4"/>
                                            </p:txEl>
                                          </p:spTgt>
                                        </p:tgtEl>
                                        <p:attrNameLst>
                                          <p:attrName>style.visibility</p:attrName>
                                        </p:attrNameLst>
                                      </p:cBhvr>
                                      <p:to>
                                        <p:strVal val="visible"/>
                                      </p:to>
                                    </p:set>
                                    <p:animEffect transition="in" filter="fade">
                                      <p:cBhvr>
                                        <p:cTn id="6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2.5 Combined Projection &amp; Selection Operation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06490" y="2092469"/>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172885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06490" y="1450502"/>
            <a:ext cx="68580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106251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05419" y="1053629"/>
          <a:ext cx="5915343" cy="396240"/>
        </p:xfrm>
        <a:graphic>
          <a:graphicData uri="http://schemas.openxmlformats.org/drawingml/2006/table">
            <a:tbl>
              <a:tblPr firstRow="1" bandRow="1">
                <a:tableStyleId>{8EC20E35-A176-4012-BC5E-935CFFF8708E}</a:tableStyleId>
              </a:tblPr>
              <a:tblGrid>
                <a:gridCol w="59153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a:t>
                      </a:r>
                      <a:r>
                        <a:rPr lang="en-US" sz="2000" b="0" kern="1200" dirty="0" err="1">
                          <a:solidFill>
                            <a:schemeClr val="tx2"/>
                          </a:solidFill>
                          <a:latin typeface="+mn-lt"/>
                          <a:ea typeface="+mn-ea"/>
                          <a:cs typeface="+mn-cs"/>
                        </a:rPr>
                        <a:t>RollNo</a:t>
                      </a:r>
                      <a:r>
                        <a:rPr lang="en-US" sz="2000" b="0" kern="1200" dirty="0">
                          <a:solidFill>
                            <a:schemeClr val="tx2"/>
                          </a:solidFill>
                          <a:latin typeface="+mn-lt"/>
                          <a:ea typeface="+mn-ea"/>
                          <a:cs typeface="+mn-cs"/>
                        </a:rPr>
                        <a:t>, Name &amp; Branch </a:t>
                      </a:r>
                      <a:r>
                        <a:rPr lang="en-US" sz="2000" b="0" kern="1200" dirty="0">
                          <a:solidFill>
                            <a:schemeClr val="tx1"/>
                          </a:solidFill>
                          <a:latin typeface="+mn-lt"/>
                          <a:ea typeface="+mn-ea"/>
                          <a:cs typeface="+mn-cs"/>
                        </a:rPr>
                        <a:t>of </a:t>
                      </a:r>
                      <a:r>
                        <a:rPr lang="en-US" sz="2000" b="0" kern="1200" dirty="0">
                          <a:solidFill>
                            <a:schemeClr val="tx2"/>
                          </a:solidFill>
                          <a:latin typeface="+mn-lt"/>
                          <a:ea typeface="+mn-ea"/>
                          <a:cs typeface="+mn-cs"/>
                        </a:rPr>
                        <a:t>“ME” Branch </a:t>
                      </a:r>
                      <a:r>
                        <a:rPr lang="en-US" sz="2000" b="0" kern="1200" dirty="0">
                          <a:solidFill>
                            <a:schemeClr val="tx1"/>
                          </a:solidFill>
                          <a:latin typeface="+mn-lt"/>
                          <a:ea typeface="+mn-ea"/>
                          <a:cs typeface="+mn-cs"/>
                        </a:rPr>
                        <a:t>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06490" y="4791832"/>
            <a:ext cx="34747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440384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16519" y="4211357"/>
          <a:ext cx="2440305" cy="579120"/>
        </p:xfrm>
        <a:graphic>
          <a:graphicData uri="http://schemas.openxmlformats.org/drawingml/2006/table">
            <a:tbl>
              <a:tblPr firstRow="1" bandRow="1">
                <a:tableStyleId>{8EC20E35-A176-4012-BC5E-935CFFF8708E}</a:tableStyleId>
              </a:tblPr>
              <a:tblGrid>
                <a:gridCol w="2440305">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Branch=‘ME’</a:t>
                      </a:r>
                      <a:r>
                        <a:rPr lang="en-US" sz="32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0" name="Straight Connector 19"/>
          <p:cNvCxnSpPr/>
          <p:nvPr/>
        </p:nvCxnSpPr>
        <p:spPr>
          <a:xfrm>
            <a:off x="6221975" y="4800087"/>
            <a:ext cx="5577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21975" y="4412102"/>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232004" y="4219612"/>
          <a:ext cx="4705668" cy="579120"/>
        </p:xfrm>
        <a:graphic>
          <a:graphicData uri="http://schemas.openxmlformats.org/drawingml/2006/table">
            <a:tbl>
              <a:tblPr firstRow="1" bandRow="1">
                <a:tableStyleId>{8EC20E35-A176-4012-BC5E-935CFFF8708E}</a:tableStyleId>
              </a:tblPr>
              <a:tblGrid>
                <a:gridCol w="4705668">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err="1">
                          <a:solidFill>
                            <a:schemeClr val="tx1"/>
                          </a:solidFill>
                        </a:rPr>
                        <a:t>RollNo</a:t>
                      </a:r>
                      <a:r>
                        <a:rPr lang="en-US" sz="2400" b="0" i="1" baseline="-25000" dirty="0">
                          <a:solidFill>
                            <a:schemeClr val="tx1"/>
                          </a:solidFill>
                        </a:rPr>
                        <a:t>, Name, Branch</a:t>
                      </a:r>
                      <a:r>
                        <a:rPr lang="en-US" sz="2400" b="0" baseline="0" dirty="0">
                          <a:solidFill>
                            <a:schemeClr val="tx1"/>
                          </a:solidFill>
                        </a:rPr>
                        <a:t> </a:t>
                      </a:r>
                      <a:r>
                        <a:rPr lang="en-US" sz="2000" b="0" dirty="0">
                          <a:solidFill>
                            <a:schemeClr val="tx1"/>
                          </a:solidFill>
                        </a:rPr>
                        <a:t>(</a:t>
                      </a:r>
                      <a:r>
                        <a:rPr lang="el-GR" sz="3200" b="0" dirty="0">
                          <a:solidFill>
                            <a:schemeClr val="tx1"/>
                          </a:solidFill>
                        </a:rPr>
                        <a:t>σ</a:t>
                      </a:r>
                      <a:r>
                        <a:rPr lang="en-US" sz="2400" b="0" i="1" baseline="-25000" dirty="0">
                          <a:solidFill>
                            <a:schemeClr val="tx1"/>
                          </a:solidFill>
                        </a:rPr>
                        <a:t>Branch=‘ME’</a:t>
                      </a:r>
                      <a:r>
                        <a:rPr lang="en-US" sz="28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221975" y="5416688"/>
          <a:ext cx="2574291"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21975" y="5053075"/>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0369" y="5408810"/>
          <a:ext cx="3125471"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0369" y="5045197"/>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9559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Combined Projection &amp; Selection Operation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06490" y="1887749"/>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152413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06490" y="1314022"/>
            <a:ext cx="8138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92603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05419" y="917149"/>
          <a:ext cx="7120255" cy="396240"/>
        </p:xfrm>
        <a:graphic>
          <a:graphicData uri="http://schemas.openxmlformats.org/drawingml/2006/table">
            <a:tbl>
              <a:tblPr firstRow="1" bandRow="1">
                <a:tableStyleId>{8EC20E35-A176-4012-BC5E-935CFFF8708E}</a:tableStyleId>
              </a:tblPr>
              <a:tblGrid>
                <a:gridCol w="712025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a:t>
                      </a:r>
                      <a:r>
                        <a:rPr lang="en-US" sz="2000" b="0" kern="1200" dirty="0">
                          <a:solidFill>
                            <a:schemeClr val="tx2"/>
                          </a:solidFill>
                          <a:latin typeface="+mn-lt"/>
                          <a:ea typeface="+mn-ea"/>
                          <a:cs typeface="+mn-cs"/>
                        </a:rPr>
                        <a:t>Name, Branch and SPI </a:t>
                      </a:r>
                      <a:r>
                        <a:rPr lang="en-US" sz="2000" b="0" kern="1200" dirty="0">
                          <a:solidFill>
                            <a:schemeClr val="tx1"/>
                          </a:solidFill>
                          <a:latin typeface="+mn-lt"/>
                          <a:ea typeface="+mn-ea"/>
                          <a:cs typeface="+mn-cs"/>
                        </a:rPr>
                        <a:t>of  students whose </a:t>
                      </a:r>
                      <a:r>
                        <a:rPr lang="en-US" sz="2000" b="0" kern="1200" dirty="0">
                          <a:solidFill>
                            <a:schemeClr val="tx2"/>
                          </a:solidFill>
                          <a:latin typeface="+mn-lt"/>
                          <a:ea typeface="+mn-ea"/>
                          <a:cs typeface="+mn-cs"/>
                        </a:rPr>
                        <a:t>SPI is more than 8</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06490" y="4628056"/>
            <a:ext cx="2834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424007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16519" y="4047581"/>
          <a:ext cx="1922780" cy="579120"/>
        </p:xfrm>
        <a:graphic>
          <a:graphicData uri="http://schemas.openxmlformats.org/drawingml/2006/table">
            <a:tbl>
              <a:tblPr firstRow="1" bandRow="1">
                <a:tableStyleId>{8EC20E35-A176-4012-BC5E-935CFFF8708E}</a:tableStyleId>
              </a:tblPr>
              <a:tblGrid>
                <a:gridCol w="1922780">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SPI&gt;8</a:t>
                      </a:r>
                      <a:r>
                        <a:rPr lang="en-US" sz="32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0" name="Straight Connector 19"/>
          <p:cNvCxnSpPr/>
          <p:nvPr/>
        </p:nvCxnSpPr>
        <p:spPr>
          <a:xfrm>
            <a:off x="6221975" y="4636311"/>
            <a:ext cx="48463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21975" y="424832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232004" y="4055836"/>
          <a:ext cx="3929380" cy="579120"/>
        </p:xfrm>
        <a:graphic>
          <a:graphicData uri="http://schemas.openxmlformats.org/drawingml/2006/table">
            <a:tbl>
              <a:tblPr firstRow="1" bandRow="1">
                <a:tableStyleId>{8EC20E35-A176-4012-BC5E-935CFFF8708E}</a:tableStyleId>
              </a:tblPr>
              <a:tblGrid>
                <a:gridCol w="3929380">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a:solidFill>
                            <a:schemeClr val="tx1"/>
                          </a:solidFill>
                        </a:rPr>
                        <a:t>Name, Branch, SPI</a:t>
                      </a:r>
                      <a:r>
                        <a:rPr lang="en-US" sz="2400" b="0" baseline="0" dirty="0">
                          <a:solidFill>
                            <a:schemeClr val="tx1"/>
                          </a:solidFill>
                        </a:rPr>
                        <a:t> </a:t>
                      </a:r>
                      <a:r>
                        <a:rPr lang="en-US" sz="2000" b="0" dirty="0">
                          <a:solidFill>
                            <a:schemeClr val="tx1"/>
                          </a:solidFill>
                        </a:rPr>
                        <a:t>(</a:t>
                      </a:r>
                      <a:r>
                        <a:rPr lang="el-GR" sz="3200" b="0" dirty="0">
                          <a:solidFill>
                            <a:schemeClr val="tx1"/>
                          </a:solidFill>
                        </a:rPr>
                        <a:t>σ</a:t>
                      </a:r>
                      <a:r>
                        <a:rPr lang="en-US" sz="2400" b="0" i="1" baseline="-25000" dirty="0">
                          <a:solidFill>
                            <a:schemeClr val="tx1"/>
                          </a:solidFill>
                        </a:rPr>
                        <a:t>SPI&gt;8</a:t>
                      </a:r>
                      <a:r>
                        <a:rPr lang="en-US" sz="28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221975" y="5184672"/>
          <a:ext cx="2247266"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55118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SPI</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21975" y="482105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0369" y="5176794"/>
          <a:ext cx="312547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0369" y="481318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836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39B1-9A07-44C5-BAEF-C89C35A65690}"/>
              </a:ext>
            </a:extLst>
          </p:cNvPr>
          <p:cNvSpPr>
            <a:spLocks noGrp="1"/>
          </p:cNvSpPr>
          <p:nvPr>
            <p:ph type="title"/>
          </p:nvPr>
        </p:nvSpPr>
        <p:spPr/>
        <p:txBody>
          <a:bodyPr/>
          <a:lstStyle/>
          <a:p>
            <a:r>
              <a:rPr lang="en-US" dirty="0"/>
              <a:t>Relation Schema and Instance</a:t>
            </a:r>
            <a:endParaRPr lang="en-IN" dirty="0"/>
          </a:p>
        </p:txBody>
      </p:sp>
      <p:sp>
        <p:nvSpPr>
          <p:cNvPr id="3" name="Content Placeholder 2">
            <a:extLst>
              <a:ext uri="{FF2B5EF4-FFF2-40B4-BE49-F238E27FC236}">
                <a16:creationId xmlns:a16="http://schemas.microsoft.com/office/drawing/2014/main" id="{BD5474C5-15E6-4D37-8520-AB9EEDD54891}"/>
              </a:ext>
            </a:extLst>
          </p:cNvPr>
          <p:cNvSpPr>
            <a:spLocks noGrp="1"/>
          </p:cNvSpPr>
          <p:nvPr>
            <p:ph idx="1"/>
          </p:nvPr>
        </p:nvSpPr>
        <p:spPr>
          <a:xfrm>
            <a:off x="131179" y="861193"/>
            <a:ext cx="8151688" cy="5590565"/>
          </a:xfrm>
        </p:spPr>
        <p:txBody>
          <a:bodyPr/>
          <a:lstStyle/>
          <a:p>
            <a:r>
              <a:rPr lang="en-US" altLang="en-US" sz="2000" i="1" dirty="0">
                <a:ea typeface="ＭＳ Ｐゴシック" panose="020B0600070205080204" pitchFamily="34" charset="-128"/>
              </a:rPr>
              <a:t>A</a:t>
            </a:r>
            <a:r>
              <a:rPr lang="en-US" altLang="en-US" sz="2000" baseline="-25000" dirty="0">
                <a:ea typeface="ＭＳ Ｐゴシック" panose="020B0600070205080204" pitchFamily="34" charset="-128"/>
              </a:rPr>
              <a:t>1</a:t>
            </a:r>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A</a:t>
            </a:r>
            <a:r>
              <a:rPr lang="en-US" altLang="en-US" sz="2000" baseline="-25000" dirty="0">
                <a:ea typeface="ＭＳ Ｐゴシック" panose="020B0600070205080204" pitchFamily="34" charset="-128"/>
              </a:rPr>
              <a:t>2</a:t>
            </a:r>
            <a:r>
              <a:rPr lang="en-US" altLang="en-US" sz="2000" dirty="0">
                <a:ea typeface="ＭＳ Ｐゴシック" panose="020B0600070205080204" pitchFamily="34" charset="-128"/>
              </a:rPr>
              <a:t>, …, </a:t>
            </a:r>
            <a:r>
              <a:rPr lang="en-US" altLang="en-US" sz="2000" i="1" dirty="0">
                <a:ea typeface="ＭＳ Ｐゴシック" panose="020B0600070205080204" pitchFamily="34" charset="-128"/>
              </a:rPr>
              <a:t>A</a:t>
            </a:r>
            <a:r>
              <a:rPr lang="en-US" altLang="en-US" sz="2000" i="1" baseline="-25000" dirty="0">
                <a:ea typeface="ＭＳ Ｐゴシック" panose="020B0600070205080204" pitchFamily="34" charset="-128"/>
              </a:rPr>
              <a:t>n</a:t>
            </a:r>
            <a:r>
              <a:rPr lang="en-US" altLang="en-US" sz="2000" i="1" dirty="0">
                <a:ea typeface="ＭＳ Ｐゴシック" panose="020B0600070205080204" pitchFamily="34" charset="-128"/>
              </a:rPr>
              <a:t> </a:t>
            </a:r>
            <a:r>
              <a:rPr lang="en-US" altLang="en-US" sz="2000" dirty="0">
                <a:ea typeface="ＭＳ Ｐゴシック" panose="020B0600070205080204" pitchFamily="34" charset="-128"/>
              </a:rPr>
              <a:t>are </a:t>
            </a:r>
            <a:r>
              <a:rPr lang="en-US" altLang="en-US" sz="2000" i="1" dirty="0">
                <a:ea typeface="ＭＳ Ｐゴシック" panose="020B0600070205080204" pitchFamily="34" charset="-128"/>
              </a:rPr>
              <a:t>attributes</a:t>
            </a:r>
          </a:p>
          <a:p>
            <a:r>
              <a:rPr lang="en-US" altLang="en-US" sz="2000" b="1" i="1" dirty="0">
                <a:ea typeface="ＭＳ Ｐゴシック" panose="020B0600070205080204" pitchFamily="34" charset="-128"/>
              </a:rPr>
              <a:t>R</a:t>
            </a:r>
            <a:r>
              <a:rPr lang="en-US" altLang="en-US" sz="2000" b="1" dirty="0">
                <a:ea typeface="ＭＳ Ｐゴシック" panose="020B0600070205080204" pitchFamily="34" charset="-128"/>
              </a:rPr>
              <a:t> = (</a:t>
            </a:r>
            <a:r>
              <a:rPr lang="en-US" altLang="en-US" sz="2000" b="1" i="1" dirty="0">
                <a:ea typeface="ＭＳ Ｐゴシック" panose="020B0600070205080204" pitchFamily="34" charset="-128"/>
              </a:rPr>
              <a:t>A</a:t>
            </a:r>
            <a:r>
              <a:rPr lang="en-US" altLang="en-US" sz="2000" b="1" baseline="-25000" dirty="0">
                <a:ea typeface="ＭＳ Ｐゴシック" panose="020B0600070205080204" pitchFamily="34" charset="-128"/>
              </a:rPr>
              <a:t>1</a:t>
            </a:r>
            <a:r>
              <a:rPr lang="en-US" altLang="en-US" sz="2000" b="1" dirty="0">
                <a:ea typeface="ＭＳ Ｐゴシック" panose="020B0600070205080204" pitchFamily="34" charset="-128"/>
              </a:rPr>
              <a:t>, </a:t>
            </a:r>
            <a:r>
              <a:rPr lang="en-US" altLang="en-US" sz="2000" b="1" i="1" dirty="0">
                <a:ea typeface="ＭＳ Ｐゴシック" panose="020B0600070205080204" pitchFamily="34" charset="-128"/>
              </a:rPr>
              <a:t>A</a:t>
            </a:r>
            <a:r>
              <a:rPr lang="en-US" altLang="en-US" sz="2000" b="1" baseline="-25000" dirty="0">
                <a:ea typeface="ＭＳ Ｐゴシック" panose="020B0600070205080204" pitchFamily="34" charset="-128"/>
              </a:rPr>
              <a:t>2</a:t>
            </a:r>
            <a:r>
              <a:rPr lang="en-US" altLang="en-US" sz="2000" b="1" dirty="0">
                <a:ea typeface="ＭＳ Ｐゴシック" panose="020B0600070205080204" pitchFamily="34" charset="-128"/>
              </a:rPr>
              <a:t>, …, </a:t>
            </a:r>
            <a:r>
              <a:rPr lang="en-US" altLang="en-US" sz="2000" b="1" i="1" dirty="0">
                <a:ea typeface="ＭＳ Ｐゴシック" panose="020B0600070205080204" pitchFamily="34" charset="-128"/>
              </a:rPr>
              <a:t>A</a:t>
            </a:r>
            <a:r>
              <a:rPr lang="en-US" altLang="en-US" sz="2000" b="1" i="1" baseline="-25000" dirty="0">
                <a:ea typeface="ＭＳ Ｐゴシック" panose="020B0600070205080204" pitchFamily="34" charset="-128"/>
              </a:rPr>
              <a:t>n</a:t>
            </a:r>
            <a:r>
              <a:rPr lang="en-US" altLang="en-US" sz="2000" b="1" dirty="0">
                <a:ea typeface="ＭＳ Ｐゴシック" panose="020B0600070205080204" pitchFamily="34" charset="-128"/>
              </a:rPr>
              <a:t> ) </a:t>
            </a:r>
            <a:r>
              <a:rPr lang="en-US" altLang="en-US" sz="2000" dirty="0">
                <a:ea typeface="ＭＳ Ｐゴシック" panose="020B0600070205080204" pitchFamily="34" charset="-128"/>
              </a:rPr>
              <a:t>is a </a:t>
            </a:r>
            <a:r>
              <a:rPr lang="en-US" altLang="en-US" sz="2000" i="1" dirty="0">
                <a:ea typeface="ＭＳ Ｐゴシック" panose="020B0600070205080204" pitchFamily="34" charset="-128"/>
              </a:rPr>
              <a:t>relation schema</a:t>
            </a:r>
          </a:p>
          <a:p>
            <a:r>
              <a:rPr lang="en-US" altLang="en-US" sz="2000" dirty="0">
                <a:ea typeface="ＭＳ Ｐゴシック" panose="020B0600070205080204" pitchFamily="34" charset="-128"/>
              </a:rPr>
              <a:t>	Example:</a:t>
            </a:r>
          </a:p>
          <a:p>
            <a:r>
              <a:rPr lang="en-US" altLang="en-US" sz="2000" dirty="0">
                <a:ea typeface="ＭＳ Ｐゴシック" panose="020B0600070205080204" pitchFamily="34" charset="-128"/>
              </a:rPr>
              <a:t>	</a:t>
            </a:r>
            <a:r>
              <a:rPr lang="en-US" altLang="en-US" sz="2000" i="1" dirty="0">
                <a:ea typeface="ＭＳ Ｐゴシック" panose="020B0600070205080204" pitchFamily="34" charset="-128"/>
              </a:rPr>
              <a:t>     </a:t>
            </a:r>
            <a:r>
              <a:rPr lang="en-US" altLang="en-US" sz="2000" b="1" dirty="0">
                <a:ea typeface="ＭＳ Ｐゴシック" panose="020B0600070205080204" pitchFamily="34" charset="-128"/>
              </a:rPr>
              <a:t>instructor  = (ID,  name, </a:t>
            </a:r>
            <a:r>
              <a:rPr lang="en-US" altLang="en-US" sz="2000" b="1" dirty="0" err="1">
                <a:ea typeface="ＭＳ Ｐゴシック" panose="020B0600070205080204" pitchFamily="34" charset="-128"/>
              </a:rPr>
              <a:t>dept_name</a:t>
            </a:r>
            <a:r>
              <a:rPr lang="en-US" altLang="en-US" sz="2000" b="1" dirty="0">
                <a:ea typeface="ＭＳ Ｐゴシック" panose="020B0600070205080204" pitchFamily="34" charset="-128"/>
              </a:rPr>
              <a:t>, salary)</a:t>
            </a:r>
          </a:p>
          <a:p>
            <a:r>
              <a:rPr lang="en-US" altLang="en-US" sz="2000" dirty="0"/>
              <a:t>A relation instance </a:t>
            </a:r>
            <a:r>
              <a:rPr lang="en-US" altLang="en-US" sz="2000" i="1" dirty="0"/>
              <a:t>r</a:t>
            </a:r>
            <a:r>
              <a:rPr lang="en-US" altLang="en-US" sz="2000" dirty="0"/>
              <a:t> defined over schema </a:t>
            </a:r>
            <a:r>
              <a:rPr lang="en-US" altLang="en-US" sz="2000" i="1" dirty="0"/>
              <a:t>R</a:t>
            </a:r>
            <a:r>
              <a:rPr lang="en-US" altLang="en-US" sz="2000" dirty="0"/>
              <a:t> is denoted  by </a:t>
            </a:r>
            <a:r>
              <a:rPr lang="en-US" altLang="en-US" sz="2000" b="1" i="1" dirty="0"/>
              <a:t>r </a:t>
            </a:r>
            <a:r>
              <a:rPr lang="en-US" altLang="en-US" sz="2000" b="1" dirty="0"/>
              <a:t>(</a:t>
            </a:r>
            <a:r>
              <a:rPr lang="en-US" altLang="en-US" sz="2000" b="1" i="1" dirty="0"/>
              <a:t>R</a:t>
            </a:r>
            <a:r>
              <a:rPr lang="en-US" altLang="en-US" sz="2000" b="1" dirty="0"/>
              <a:t>)</a:t>
            </a:r>
            <a:r>
              <a:rPr lang="en-US" altLang="en-US" sz="2000" dirty="0"/>
              <a:t>.</a:t>
            </a:r>
          </a:p>
          <a:p>
            <a:r>
              <a:rPr lang="en-US" altLang="en-US" sz="2000" dirty="0"/>
              <a:t>The current values a relation are specified by a table</a:t>
            </a:r>
          </a:p>
          <a:p>
            <a:r>
              <a:rPr lang="en-US" altLang="en-US" sz="2000" dirty="0"/>
              <a:t>An element </a:t>
            </a:r>
            <a:r>
              <a:rPr lang="en-US" altLang="en-US" sz="2800" b="1" i="1" dirty="0">
                <a:solidFill>
                  <a:srgbClr val="000099"/>
                </a:solidFill>
              </a:rPr>
              <a:t>t</a:t>
            </a:r>
            <a:r>
              <a:rPr lang="en-US" altLang="en-US" sz="2000" b="1" dirty="0">
                <a:solidFill>
                  <a:srgbClr val="000099"/>
                </a:solidFill>
              </a:rPr>
              <a:t> </a:t>
            </a:r>
            <a:r>
              <a:rPr lang="en-US" altLang="en-US" sz="2000" dirty="0"/>
              <a:t>of</a:t>
            </a:r>
            <a:r>
              <a:rPr lang="en-US" altLang="en-US" sz="2000" b="1" dirty="0">
                <a:solidFill>
                  <a:schemeClr val="bg2"/>
                </a:solidFill>
              </a:rPr>
              <a:t> </a:t>
            </a:r>
            <a:r>
              <a:rPr lang="en-US" altLang="en-US" sz="2000" dirty="0"/>
              <a:t>relation</a:t>
            </a:r>
            <a:r>
              <a:rPr lang="en-US" altLang="en-US" sz="2000" b="1" dirty="0">
                <a:solidFill>
                  <a:schemeClr val="bg2"/>
                </a:solidFill>
              </a:rPr>
              <a:t> </a:t>
            </a:r>
            <a:r>
              <a:rPr lang="en-US" altLang="en-US" sz="2800" b="1" i="1" dirty="0">
                <a:solidFill>
                  <a:srgbClr val="000099"/>
                </a:solidFill>
              </a:rPr>
              <a:t>r</a:t>
            </a:r>
            <a:r>
              <a:rPr lang="en-US" altLang="en-US" sz="2000" dirty="0"/>
              <a:t> is called a  </a:t>
            </a:r>
            <a:r>
              <a:rPr lang="en-US" altLang="en-US" sz="2000" i="1" dirty="0"/>
              <a:t>tuple</a:t>
            </a:r>
            <a:r>
              <a:rPr lang="en-US" altLang="en-US" sz="2000" dirty="0"/>
              <a:t> and is represented by a </a:t>
            </a:r>
            <a:r>
              <a:rPr lang="en-US" altLang="en-US" sz="2000" i="1" dirty="0"/>
              <a:t>row</a:t>
            </a:r>
          </a:p>
          <a:p>
            <a:pPr marL="0" indent="0">
              <a:buNone/>
            </a:pPr>
            <a:r>
              <a:rPr lang="en-US" altLang="en-US" sz="2000" i="1" dirty="0"/>
              <a:t> </a:t>
            </a:r>
            <a:r>
              <a:rPr lang="en-US" altLang="en-US" sz="2000" dirty="0"/>
              <a:t>in a table</a:t>
            </a:r>
          </a:p>
          <a:p>
            <a:endParaRPr lang="en-IN" dirty="0"/>
          </a:p>
        </p:txBody>
      </p:sp>
      <p:pic>
        <p:nvPicPr>
          <p:cNvPr id="4" name="Picture 3">
            <a:extLst>
              <a:ext uri="{FF2B5EF4-FFF2-40B4-BE49-F238E27FC236}">
                <a16:creationId xmlns:a16="http://schemas.microsoft.com/office/drawing/2014/main" id="{EAA1A4BD-0F7C-403D-BB7C-2C19A87125BD}"/>
              </a:ext>
            </a:extLst>
          </p:cNvPr>
          <p:cNvPicPr>
            <a:picLocks noChangeAspect="1"/>
          </p:cNvPicPr>
          <p:nvPr/>
        </p:nvPicPr>
        <p:blipFill>
          <a:blip r:embed="rId2"/>
          <a:stretch>
            <a:fillRect/>
          </a:stretch>
        </p:blipFill>
        <p:spPr>
          <a:xfrm>
            <a:off x="7761776" y="3044277"/>
            <a:ext cx="4299045" cy="3407481"/>
          </a:xfrm>
          <a:prstGeom prst="rect">
            <a:avLst/>
          </a:prstGeom>
        </p:spPr>
      </p:pic>
      <p:sp>
        <p:nvSpPr>
          <p:cNvPr id="6" name="TextBox 5">
            <a:extLst>
              <a:ext uri="{FF2B5EF4-FFF2-40B4-BE49-F238E27FC236}">
                <a16:creationId xmlns:a16="http://schemas.microsoft.com/office/drawing/2014/main" id="{39CA7805-1E86-4AD8-B979-4E19E0F7ECE5}"/>
              </a:ext>
            </a:extLst>
          </p:cNvPr>
          <p:cNvSpPr txBox="1"/>
          <p:nvPr/>
        </p:nvSpPr>
        <p:spPr>
          <a:xfrm>
            <a:off x="1287263" y="4528204"/>
            <a:ext cx="6125592" cy="1064137"/>
          </a:xfrm>
          <a:prstGeom prst="rect">
            <a:avLst/>
          </a:prstGeom>
          <a:noFill/>
        </p:spPr>
        <p:txBody>
          <a:bodyPr wrap="square">
            <a:spAutoFit/>
          </a:bodyPr>
          <a:lstStyle/>
          <a:p>
            <a:pPr lvl="2">
              <a:lnSpc>
                <a:spcPct val="120000"/>
              </a:lnSpc>
            </a:pPr>
            <a:r>
              <a:rPr lang="en-US" altLang="en-US" b="1" dirty="0">
                <a:solidFill>
                  <a:srgbClr val="C00000"/>
                </a:solidFill>
              </a:rPr>
              <a:t>Relation=table</a:t>
            </a:r>
          </a:p>
          <a:p>
            <a:pPr lvl="2">
              <a:lnSpc>
                <a:spcPct val="120000"/>
              </a:lnSpc>
            </a:pPr>
            <a:r>
              <a:rPr lang="en-US" altLang="en-US" b="1" dirty="0">
                <a:solidFill>
                  <a:srgbClr val="C00000"/>
                </a:solidFill>
              </a:rPr>
              <a:t>Tuple=row</a:t>
            </a:r>
          </a:p>
          <a:p>
            <a:pPr lvl="2">
              <a:lnSpc>
                <a:spcPct val="120000"/>
              </a:lnSpc>
            </a:pPr>
            <a:r>
              <a:rPr lang="en-US" altLang="en-US" b="1" dirty="0">
                <a:solidFill>
                  <a:srgbClr val="C00000"/>
                </a:solidFill>
              </a:rPr>
              <a:t>Attribute=column</a:t>
            </a:r>
          </a:p>
        </p:txBody>
      </p:sp>
    </p:spTree>
    <p:extLst>
      <p:ext uri="{BB962C8B-B14F-4D97-AF65-F5344CB8AC3E}">
        <p14:creationId xmlns:p14="http://schemas.microsoft.com/office/powerpoint/2010/main" val="21882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Combined Projection &amp; Selection Operation</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06490" y="1887749"/>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152413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06490" y="1314022"/>
            <a:ext cx="106984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92603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05419" y="917149"/>
          <a:ext cx="9684068" cy="396240"/>
        </p:xfrm>
        <a:graphic>
          <a:graphicData uri="http://schemas.openxmlformats.org/drawingml/2006/table">
            <a:tbl>
              <a:tblPr firstRow="1" bandRow="1">
                <a:tableStyleId>{8EC20E35-A176-4012-BC5E-935CFFF8708E}</a:tableStyleId>
              </a:tblPr>
              <a:tblGrid>
                <a:gridCol w="9684068">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a:t>
                      </a:r>
                      <a:r>
                        <a:rPr lang="en-US" sz="2000" b="0" kern="1200" dirty="0">
                          <a:solidFill>
                            <a:schemeClr val="tx2"/>
                          </a:solidFill>
                          <a:latin typeface="+mn-lt"/>
                          <a:ea typeface="+mn-ea"/>
                          <a:cs typeface="+mn-cs"/>
                        </a:rPr>
                        <a:t>Name, Branch and SPI</a:t>
                      </a:r>
                      <a:r>
                        <a:rPr lang="en-US" sz="2000" b="0" kern="1200" dirty="0">
                          <a:solidFill>
                            <a:schemeClr val="tx1"/>
                          </a:solidFill>
                          <a:latin typeface="+mn-lt"/>
                          <a:ea typeface="+mn-ea"/>
                          <a:cs typeface="+mn-cs"/>
                        </a:rPr>
                        <a:t> of  students who belongs to </a:t>
                      </a:r>
                      <a:r>
                        <a:rPr lang="en-US" sz="2000" b="0" kern="1200" dirty="0">
                          <a:solidFill>
                            <a:schemeClr val="tx2"/>
                          </a:solidFill>
                          <a:latin typeface="+mn-lt"/>
                          <a:ea typeface="+mn-ea"/>
                          <a:cs typeface="+mn-cs"/>
                        </a:rPr>
                        <a:t>“CE” Branch</a:t>
                      </a:r>
                      <a:r>
                        <a:rPr lang="en-US" sz="2000" b="0" kern="1200" dirty="0">
                          <a:solidFill>
                            <a:schemeClr val="tx1"/>
                          </a:solidFill>
                          <a:latin typeface="+mn-lt"/>
                          <a:ea typeface="+mn-ea"/>
                          <a:cs typeface="+mn-cs"/>
                        </a:rPr>
                        <a:t> and </a:t>
                      </a:r>
                      <a:r>
                        <a:rPr lang="en-US" sz="2000" b="0" kern="1200" dirty="0">
                          <a:solidFill>
                            <a:schemeClr val="tx2"/>
                          </a:solidFill>
                          <a:latin typeface="+mn-lt"/>
                          <a:ea typeface="+mn-ea"/>
                          <a:cs typeface="+mn-cs"/>
                        </a:rPr>
                        <a:t>SPI is more than 7</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06490" y="4628056"/>
            <a:ext cx="3931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424007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16519" y="4047581"/>
          <a:ext cx="3007043" cy="579120"/>
        </p:xfrm>
        <a:graphic>
          <a:graphicData uri="http://schemas.openxmlformats.org/drawingml/2006/table">
            <a:tbl>
              <a:tblPr firstRow="1" bandRow="1">
                <a:tableStyleId>{8EC20E35-A176-4012-BC5E-935CFFF8708E}</a:tableStyleId>
              </a:tblPr>
              <a:tblGrid>
                <a:gridCol w="3007043">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Branch=‘CE’ </a:t>
                      </a:r>
                      <a:r>
                        <a:rPr lang="el-GR" sz="2400" b="0" i="1" baseline="-25000" dirty="0">
                          <a:solidFill>
                            <a:schemeClr val="tx1"/>
                          </a:solidFill>
                        </a:rPr>
                        <a:t>Λ</a:t>
                      </a:r>
                      <a:r>
                        <a:rPr lang="en-US" sz="2400" b="0" i="1" baseline="-25000" dirty="0">
                          <a:solidFill>
                            <a:schemeClr val="tx1"/>
                          </a:solidFill>
                        </a:rPr>
                        <a:t> SPI&gt;7</a:t>
                      </a:r>
                      <a:r>
                        <a:rPr lang="en-US" sz="32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0" name="Straight Connector 19"/>
          <p:cNvCxnSpPr/>
          <p:nvPr/>
        </p:nvCxnSpPr>
        <p:spPr>
          <a:xfrm>
            <a:off x="5662417" y="4636311"/>
            <a:ext cx="59436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662417" y="424832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672446" y="4055836"/>
          <a:ext cx="5070793" cy="579120"/>
        </p:xfrm>
        <a:graphic>
          <a:graphicData uri="http://schemas.openxmlformats.org/drawingml/2006/table">
            <a:tbl>
              <a:tblPr firstRow="1" bandRow="1">
                <a:tableStyleId>{8EC20E35-A176-4012-BC5E-935CFFF8708E}</a:tableStyleId>
              </a:tblPr>
              <a:tblGrid>
                <a:gridCol w="5070793">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a:solidFill>
                            <a:schemeClr val="tx1"/>
                          </a:solidFill>
                        </a:rPr>
                        <a:t>Name, Branch, SPI</a:t>
                      </a:r>
                      <a:r>
                        <a:rPr lang="en-US" sz="2400" b="0" baseline="0" dirty="0">
                          <a:solidFill>
                            <a:schemeClr val="tx1"/>
                          </a:solidFill>
                        </a:rPr>
                        <a:t> </a:t>
                      </a:r>
                      <a:r>
                        <a:rPr lang="en-US" sz="2000" b="0" dirty="0">
                          <a:solidFill>
                            <a:schemeClr val="tx1"/>
                          </a:solidFill>
                        </a:rPr>
                        <a:t>(</a:t>
                      </a:r>
                      <a:r>
                        <a:rPr lang="el-GR" sz="3200" b="0" dirty="0">
                          <a:solidFill>
                            <a:schemeClr val="tx1"/>
                          </a:solidFill>
                        </a:rPr>
                        <a:t>σ</a:t>
                      </a:r>
                      <a:r>
                        <a:rPr lang="en-US" sz="2400" b="0" i="1" baseline="-25000" dirty="0">
                          <a:solidFill>
                            <a:schemeClr val="tx1"/>
                          </a:solidFill>
                        </a:rPr>
                        <a:t>Branch=‘CE’ </a:t>
                      </a:r>
                      <a:r>
                        <a:rPr lang="el-GR" sz="2400" b="0" i="1" baseline="-25000" dirty="0">
                          <a:solidFill>
                            <a:schemeClr val="tx1"/>
                          </a:solidFill>
                        </a:rPr>
                        <a:t>Λ</a:t>
                      </a:r>
                      <a:r>
                        <a:rPr lang="en-US" sz="2400" b="0" i="1" baseline="-25000" dirty="0">
                          <a:solidFill>
                            <a:schemeClr val="tx1"/>
                          </a:solidFill>
                        </a:rPr>
                        <a:t> SPI&gt;8</a:t>
                      </a:r>
                      <a:r>
                        <a:rPr lang="en-US" sz="28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662417" y="5184672"/>
          <a:ext cx="2247266"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55118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SPI</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662417" y="482105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0369" y="5176794"/>
          <a:ext cx="3125471" cy="82296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0369" y="481318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204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Combined Projection &amp; Selection Operation</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06490" y="1887749"/>
          <a:ext cx="3125471"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152413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7" name="Straight Connector 6"/>
          <p:cNvCxnSpPr/>
          <p:nvPr/>
        </p:nvCxnSpPr>
        <p:spPr>
          <a:xfrm>
            <a:off x="406490" y="1314022"/>
            <a:ext cx="11064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92603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05419" y="917149"/>
          <a:ext cx="10106343" cy="396240"/>
        </p:xfrm>
        <a:graphic>
          <a:graphicData uri="http://schemas.openxmlformats.org/drawingml/2006/table">
            <a:tbl>
              <a:tblPr firstRow="1" bandRow="1">
                <a:tableStyleId>{8EC20E35-A176-4012-BC5E-935CFFF8708E}</a:tableStyleId>
              </a:tblPr>
              <a:tblGrid>
                <a:gridCol w="101063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a:t>
                      </a:r>
                      <a:r>
                        <a:rPr lang="en-US" sz="2000" b="0" kern="1200" dirty="0">
                          <a:solidFill>
                            <a:schemeClr val="tx2"/>
                          </a:solidFill>
                          <a:latin typeface="+mn-lt"/>
                          <a:ea typeface="+mn-ea"/>
                          <a:cs typeface="+mn-cs"/>
                        </a:rPr>
                        <a:t>Name</a:t>
                      </a:r>
                      <a:r>
                        <a:rPr lang="en-US" sz="2000" b="0" kern="1200" dirty="0">
                          <a:solidFill>
                            <a:schemeClr val="tx1"/>
                          </a:solidFill>
                          <a:latin typeface="+mn-lt"/>
                          <a:ea typeface="+mn-ea"/>
                          <a:cs typeface="+mn-cs"/>
                        </a:rPr>
                        <a:t> of students along with their </a:t>
                      </a:r>
                      <a:r>
                        <a:rPr lang="en-US" sz="2000" b="0" kern="1200" dirty="0">
                          <a:solidFill>
                            <a:schemeClr val="tx2"/>
                          </a:solidFill>
                          <a:latin typeface="+mn-lt"/>
                          <a:ea typeface="+mn-ea"/>
                          <a:cs typeface="+mn-cs"/>
                        </a:rPr>
                        <a:t>Branch</a:t>
                      </a:r>
                      <a:r>
                        <a:rPr lang="en-US" sz="2000" b="0" kern="1200" dirty="0">
                          <a:solidFill>
                            <a:schemeClr val="tx1"/>
                          </a:solidFill>
                          <a:latin typeface="+mn-lt"/>
                          <a:ea typeface="+mn-ea"/>
                          <a:cs typeface="+mn-cs"/>
                        </a:rPr>
                        <a:t> who belong to either </a:t>
                      </a:r>
                      <a:r>
                        <a:rPr lang="en-US" sz="2000" b="0" kern="1200" dirty="0">
                          <a:solidFill>
                            <a:schemeClr val="tx2"/>
                          </a:solidFill>
                          <a:latin typeface="+mn-lt"/>
                          <a:ea typeface="+mn-ea"/>
                          <a:cs typeface="+mn-cs"/>
                        </a:rPr>
                        <a:t>“ME” Branch or “CI” Branch</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4" name="Straight Connector 13"/>
          <p:cNvCxnSpPr/>
          <p:nvPr/>
        </p:nvCxnSpPr>
        <p:spPr>
          <a:xfrm>
            <a:off x="406490" y="4628056"/>
            <a:ext cx="43891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06490" y="424007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16519" y="4047581"/>
          <a:ext cx="3534093" cy="579120"/>
        </p:xfrm>
        <a:graphic>
          <a:graphicData uri="http://schemas.openxmlformats.org/drawingml/2006/table">
            <a:tbl>
              <a:tblPr firstRow="1" bandRow="1">
                <a:tableStyleId>{8EC20E35-A176-4012-BC5E-935CFFF8708E}</a:tableStyleId>
              </a:tblPr>
              <a:tblGrid>
                <a:gridCol w="3534093">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i="1" baseline="-25000" dirty="0">
                          <a:solidFill>
                            <a:schemeClr val="tx1"/>
                          </a:solidFill>
                        </a:rPr>
                        <a:t>Branch=‘ME’ V Branch=‘CI’</a:t>
                      </a:r>
                      <a:r>
                        <a:rPr lang="en-US" sz="32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0" name="Straight Connector 19"/>
          <p:cNvCxnSpPr/>
          <p:nvPr/>
        </p:nvCxnSpPr>
        <p:spPr>
          <a:xfrm>
            <a:off x="5539591" y="4636311"/>
            <a:ext cx="61264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539591" y="424832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549620" y="4055836"/>
          <a:ext cx="5191443" cy="579120"/>
        </p:xfrm>
        <a:graphic>
          <a:graphicData uri="http://schemas.openxmlformats.org/drawingml/2006/table">
            <a:tbl>
              <a:tblPr firstRow="1" bandRow="1">
                <a:tableStyleId>{8EC20E35-A176-4012-BC5E-935CFFF8708E}</a:tableStyleId>
              </a:tblPr>
              <a:tblGrid>
                <a:gridCol w="5191443">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a:solidFill>
                            <a:schemeClr val="tx1"/>
                          </a:solidFill>
                        </a:rPr>
                        <a:t>Name, Branch</a:t>
                      </a:r>
                      <a:r>
                        <a:rPr lang="en-US" sz="2400" b="0" baseline="0" dirty="0">
                          <a:solidFill>
                            <a:schemeClr val="tx1"/>
                          </a:solidFill>
                        </a:rPr>
                        <a:t> </a:t>
                      </a:r>
                      <a:r>
                        <a:rPr lang="en-US" sz="2000" b="0" dirty="0">
                          <a:solidFill>
                            <a:schemeClr val="tx1"/>
                          </a:solidFill>
                        </a:rPr>
                        <a:t>(</a:t>
                      </a:r>
                      <a:r>
                        <a:rPr lang="el-GR" sz="3200" b="0" dirty="0">
                          <a:solidFill>
                            <a:schemeClr val="tx1"/>
                          </a:solidFill>
                        </a:rPr>
                        <a:t>σ</a:t>
                      </a:r>
                      <a:r>
                        <a:rPr lang="en-US" sz="2400" b="0" i="1" baseline="-25000" dirty="0">
                          <a:solidFill>
                            <a:schemeClr val="tx1"/>
                          </a:solidFill>
                        </a:rPr>
                        <a:t>Branch=‘ME’ V Branch=‘CI’</a:t>
                      </a:r>
                      <a:r>
                        <a:rPr lang="en-US" sz="2800" b="0" baseline="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539591" y="5184672"/>
          <a:ext cx="2247266"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55118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SPI</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539591" y="482105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10369" y="5176794"/>
          <a:ext cx="312547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10369" y="481318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704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endParaRPr lang="en-US" dirty="0">
              <a:solidFill>
                <a:schemeClr val="tx1">
                  <a:lumMod val="50000"/>
                  <a:lumOff val="50000"/>
                </a:schemeClr>
              </a:solidFill>
            </a:endParaRPr>
          </a:p>
        </p:txBody>
      </p:sp>
      <p:sp>
        <p:nvSpPr>
          <p:cNvPr id="3" name="Content Placeholder 2"/>
          <p:cNvSpPr>
            <a:spLocks noGrp="1"/>
          </p:cNvSpPr>
          <p:nvPr>
            <p:ph idx="1"/>
          </p:nvPr>
        </p:nvSpPr>
        <p:spPr>
          <a:xfrm>
            <a:off x="131181" y="863445"/>
            <a:ext cx="8138760" cy="2531790"/>
          </a:xfrm>
        </p:spPr>
        <p:txBody>
          <a:bodyPr/>
          <a:lstStyle/>
          <a:p>
            <a:r>
              <a:rPr lang="en-US" dirty="0"/>
              <a:t>Write down the relational algebra for the student table.</a:t>
            </a:r>
          </a:p>
          <a:p>
            <a:pPr lvl="1"/>
            <a:r>
              <a:rPr lang="en-US" dirty="0"/>
              <a:t>Display </a:t>
            </a:r>
            <a:r>
              <a:rPr lang="en-US" dirty="0" err="1"/>
              <a:t>Rollno</a:t>
            </a:r>
            <a:r>
              <a:rPr lang="en-US" dirty="0"/>
              <a:t>, Name and SPI of all students belongs to “CE” Branch.</a:t>
            </a:r>
          </a:p>
          <a:p>
            <a:pPr lvl="1"/>
            <a:r>
              <a:rPr lang="en-US" dirty="0"/>
              <a:t>List the Name of students with their Branch whose SPI is more than 8 and belongs to “CE” Branch.</a:t>
            </a:r>
          </a:p>
          <a:p>
            <a:pPr lvl="1"/>
            <a:r>
              <a:rPr lang="en-US" dirty="0"/>
              <a:t>List the Name of students along with their Branch and SPI who belongs to either “CE” or “ME” Branch and having SPI more than  8.</a:t>
            </a:r>
          </a:p>
          <a:p>
            <a:pPr lvl="1"/>
            <a:r>
              <a:rPr lang="en-US" dirty="0"/>
              <a:t>Display the Name of students with their Branch name whose SPI between 7 and 9.</a:t>
            </a:r>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55408" y="1173269"/>
          <a:ext cx="3046096"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71843">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Harsh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Punit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55408" y="80965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7" name="Content Placeholder 2"/>
          <p:cNvSpPr txBox="1">
            <a:spLocks/>
          </p:cNvSpPr>
          <p:nvPr/>
        </p:nvSpPr>
        <p:spPr>
          <a:xfrm>
            <a:off x="131179" y="3476657"/>
            <a:ext cx="8138761" cy="26955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Write down the relational algebra for the employee table.</a:t>
            </a:r>
          </a:p>
          <a:p>
            <a:pPr lvl="1"/>
            <a:r>
              <a:rPr lang="en-US" dirty="0"/>
              <a:t>Display the Name of employee belong to “HR” </a:t>
            </a:r>
            <a:r>
              <a:rPr lang="en-US" dirty="0" err="1"/>
              <a:t>Dept</a:t>
            </a:r>
            <a:r>
              <a:rPr lang="en-US" dirty="0"/>
              <a:t> and having salary more than 20000.</a:t>
            </a:r>
          </a:p>
          <a:p>
            <a:pPr lvl="1"/>
            <a:r>
              <a:rPr lang="en-US" dirty="0"/>
              <a:t>Display the Name of all “Admin” and “HR” </a:t>
            </a:r>
            <a:r>
              <a:rPr lang="en-US" dirty="0" err="1"/>
              <a:t>Dept’s</a:t>
            </a:r>
            <a:r>
              <a:rPr lang="en-US" dirty="0"/>
              <a:t> employee.</a:t>
            </a:r>
          </a:p>
          <a:p>
            <a:pPr lvl="1"/>
            <a:r>
              <a:rPr lang="en-US" dirty="0"/>
              <a:t>List the Name of employee with their Salary who belongs to “HR” or “Admin” </a:t>
            </a:r>
            <a:r>
              <a:rPr lang="en-US" dirty="0" err="1"/>
              <a:t>Dept</a:t>
            </a:r>
            <a:r>
              <a:rPr lang="en-US" dirty="0"/>
              <a:t> having salary more than 15000.</a:t>
            </a:r>
          </a:p>
          <a:p>
            <a:pPr lvl="1"/>
            <a:r>
              <a:rPr lang="en-US" dirty="0"/>
              <a:t>Display the Name of employee along with their </a:t>
            </a:r>
            <a:r>
              <a:rPr lang="en-US" dirty="0" err="1"/>
              <a:t>Dept</a:t>
            </a:r>
            <a:r>
              <a:rPr lang="en-US" dirty="0"/>
              <a:t> name whose salary between 15000 </a:t>
            </a:r>
            <a:r>
              <a:rPr lang="en-US"/>
              <a:t>and 30000</a:t>
            </a:r>
            <a:r>
              <a:rPr lang="en-US" dirty="0"/>
              <a:t>.</a:t>
            </a:r>
          </a:p>
        </p:txBody>
      </p:sp>
      <p:graphicFrame>
        <p:nvGraphicFramePr>
          <p:cNvPr id="2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586785" y="3810384"/>
          <a:ext cx="3293746" cy="205740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24230">
                  <a:extLst>
                    <a:ext uri="{9D8B030D-6E8A-4147-A177-3AD203B41FA5}">
                      <a16:colId xmlns:a16="http://schemas.microsoft.com/office/drawing/2014/main" val="20001"/>
                    </a:ext>
                  </a:extLst>
                </a:gridCol>
                <a:gridCol w="81470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EmpID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Sales</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Hardik</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15000</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Admin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586785" y="344677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131179" y="3395235"/>
            <a:ext cx="11887200" cy="782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00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fade">
                                      <p:cBhvr>
                                        <p:cTn id="49" dur="500"/>
                                        <p:tgtEl>
                                          <p:spTgt spid="1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xEl>
                                              <p:pRg st="1" end="1"/>
                                            </p:txEl>
                                          </p:spTgt>
                                        </p:tgtEl>
                                        <p:attrNameLst>
                                          <p:attrName>style.visibility</p:attrName>
                                        </p:attrNameLst>
                                      </p:cBhvr>
                                      <p:to>
                                        <p:strVal val="visible"/>
                                      </p:to>
                                    </p:set>
                                    <p:animEffect transition="in" filter="fade">
                                      <p:cBhvr>
                                        <p:cTn id="54" dur="500"/>
                                        <p:tgtEl>
                                          <p:spTgt spid="17">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animEffect transition="in" filter="fade">
                                      <p:cBhvr>
                                        <p:cTn id="59" dur="500"/>
                                        <p:tgtEl>
                                          <p:spTgt spid="17">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
                                            <p:txEl>
                                              <p:pRg st="3" end="3"/>
                                            </p:txEl>
                                          </p:spTgt>
                                        </p:tgtEl>
                                        <p:attrNameLst>
                                          <p:attrName>style.visibility</p:attrName>
                                        </p:attrNameLst>
                                      </p:cBhvr>
                                      <p:to>
                                        <p:strVal val="visible"/>
                                      </p:to>
                                    </p:set>
                                    <p:animEffect transition="in" filter="fade">
                                      <p:cBhvr>
                                        <p:cTn id="64" dur="500"/>
                                        <p:tgtEl>
                                          <p:spTgt spid="17">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
                                            <p:txEl>
                                              <p:pRg st="4" end="4"/>
                                            </p:txEl>
                                          </p:spTgt>
                                        </p:tgtEl>
                                        <p:attrNameLst>
                                          <p:attrName>style.visibility</p:attrName>
                                        </p:attrNameLst>
                                      </p:cBhvr>
                                      <p:to>
                                        <p:strVal val="visible"/>
                                      </p:to>
                                    </p:set>
                                    <p:animEffect transition="in" filter="fade">
                                      <p:cBhvr>
                                        <p:cTn id="6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Cartesian Product / Cross Product</a:t>
            </a:r>
          </a:p>
        </p:txBody>
      </p:sp>
      <p:sp>
        <p:nvSpPr>
          <p:cNvPr id="3" name="Content Placeholder 2"/>
          <p:cNvSpPr>
            <a:spLocks noGrp="1"/>
          </p:cNvSpPr>
          <p:nvPr>
            <p:ph idx="1"/>
          </p:nvPr>
        </p:nvSpPr>
        <p:spPr/>
        <p:txBody>
          <a:bodyPr/>
          <a:lstStyle/>
          <a:p>
            <a:r>
              <a:rPr lang="en-US" dirty="0"/>
              <a:t>Symbol: </a:t>
            </a:r>
            <a:r>
              <a:rPr lang="en-US" sz="2800" dirty="0"/>
              <a:t>X</a:t>
            </a:r>
            <a:r>
              <a:rPr lang="en-US" dirty="0"/>
              <a:t> (Cross)</a:t>
            </a:r>
          </a:p>
          <a:p>
            <a:r>
              <a:rPr lang="en-US" dirty="0"/>
              <a:t>Notation: </a:t>
            </a:r>
            <a:r>
              <a:rPr lang="en-US" i="1" dirty="0">
                <a:sym typeface="Symbol" pitchFamily="18" charset="2"/>
              </a:rPr>
              <a:t>Relation-1 (R1) </a:t>
            </a:r>
            <a:r>
              <a:rPr lang="en-US" dirty="0"/>
              <a:t>X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t>
            </a:r>
            <a:r>
              <a:rPr lang="en-US" dirty="0"/>
              <a:t>X </a:t>
            </a:r>
            <a:r>
              <a:rPr lang="en-US" i="1" dirty="0">
                <a:sym typeface="Symbol" pitchFamily="18" charset="2"/>
              </a:rPr>
              <a:t>Algebra-2</a:t>
            </a:r>
            <a:endParaRPr lang="en-US" dirty="0"/>
          </a:p>
          <a:p>
            <a:r>
              <a:rPr lang="en-US" dirty="0"/>
              <a:t>Operation: It will </a:t>
            </a:r>
            <a:r>
              <a:rPr lang="en-US" b="1" dirty="0">
                <a:solidFill>
                  <a:schemeClr val="accent6"/>
                </a:solidFill>
              </a:rPr>
              <a:t>multiply each tuples </a:t>
            </a:r>
            <a:r>
              <a:rPr lang="en-US" dirty="0"/>
              <a:t>of Relation-1 to each tuples of Relation-2.</a:t>
            </a:r>
          </a:p>
          <a:p>
            <a:pPr lvl="1"/>
            <a:r>
              <a:rPr lang="en-US" dirty="0"/>
              <a:t>Attributes of Resultant Relation =  Attributes of R1 + Attributes of R2</a:t>
            </a:r>
          </a:p>
          <a:p>
            <a:pPr lvl="1"/>
            <a:r>
              <a:rPr lang="en-US" dirty="0"/>
              <a:t>Tuples of Resultant Relation = Tuples of R1 * Tuples of R2</a:t>
            </a:r>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284332"/>
          <a:ext cx="2345691"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920719"/>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514066" y="3505654"/>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1766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08781"/>
          <a:ext cx="5408930" cy="396240"/>
        </p:xfrm>
        <a:graphic>
          <a:graphicData uri="http://schemas.openxmlformats.org/drawingml/2006/table">
            <a:tbl>
              <a:tblPr firstRow="1" bandRow="1">
                <a:tableStyleId>{8EC20E35-A176-4012-BC5E-935CFFF8708E}</a:tableStyleId>
              </a:tblPr>
              <a:tblGrid>
                <a:gridCol w="54089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Cross Product between Student and Result.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7735265" y="3502442"/>
            <a:ext cx="31089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35265" y="311445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745294" y="3023567"/>
          <a:ext cx="2243455" cy="457200"/>
        </p:xfrm>
        <a:graphic>
          <a:graphicData uri="http://schemas.openxmlformats.org/drawingml/2006/table">
            <a:tbl>
              <a:tblPr firstRow="1" bandRow="1">
                <a:tableStyleId>{8EC20E35-A176-4012-BC5E-935CFFF8708E}</a:tableStyleId>
              </a:tblPr>
              <a:tblGrid>
                <a:gridCol w="2243455">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a:t>
                      </a:r>
                      <a:r>
                        <a:rPr lang="en-US" sz="2400" b="0" dirty="0">
                          <a:solidFill>
                            <a:schemeClr val="tx1"/>
                          </a:solidFill>
                        </a:rPr>
                        <a:t>X</a:t>
                      </a:r>
                      <a:r>
                        <a:rPr lang="en-US" sz="2000" b="0" dirty="0">
                          <a:solidFill>
                            <a:schemeClr val="tx1"/>
                          </a:solidFill>
                        </a:rPr>
                        <a:t> (Result)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112965" y="4284332"/>
          <a:ext cx="4854001" cy="2057400"/>
        </p:xfrm>
        <a:graphic>
          <a:graphicData uri="http://schemas.openxmlformats.org/drawingml/2006/table">
            <a:tbl>
              <a:tblPr firstRow="1" bandRow="1">
                <a:tableStyleId>{8EC20E35-A176-4012-BC5E-935CFFF8708E}</a:tableStyleId>
              </a:tblPr>
              <a:tblGrid>
                <a:gridCol w="1367155">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235393">
                  <a:extLst>
                    <a:ext uri="{9D8B030D-6E8A-4147-A177-3AD203B41FA5}">
                      <a16:colId xmlns:a16="http://schemas.microsoft.com/office/drawing/2014/main" val="20003"/>
                    </a:ext>
                  </a:extLst>
                </a:gridCol>
                <a:gridCol w="5220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Student.RNo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Result.RNo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112965" y="3920719"/>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217717" y="4293292"/>
          <a:ext cx="1167448"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17717" y="3929679"/>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32" name="Rounded Rectangle 31"/>
          <p:cNvSpPr/>
          <p:nvPr/>
        </p:nvSpPr>
        <p:spPr>
          <a:xfrm>
            <a:off x="7119939" y="4307175"/>
            <a:ext cx="1352356" cy="388650"/>
          </a:xfrm>
          <a:prstGeom prst="roundRect">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3" name="Rounded Rectangle 32"/>
          <p:cNvSpPr/>
          <p:nvPr/>
        </p:nvSpPr>
        <p:spPr>
          <a:xfrm>
            <a:off x="10210800" y="4307175"/>
            <a:ext cx="1238250" cy="388650"/>
          </a:xfrm>
          <a:prstGeom prst="roundRect">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34" name="Straight Arrow Connector 33"/>
          <p:cNvCxnSpPr/>
          <p:nvPr/>
        </p:nvCxnSpPr>
        <p:spPr>
          <a:xfrm>
            <a:off x="2844458" y="4941383"/>
            <a:ext cx="1362328"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833155" y="5269043"/>
            <a:ext cx="1362328"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844458" y="4941383"/>
            <a:ext cx="1362328" cy="3276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833155" y="4941383"/>
            <a:ext cx="1373631" cy="3276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ular Callout 37"/>
          <p:cNvSpPr/>
          <p:nvPr/>
        </p:nvSpPr>
        <p:spPr>
          <a:xfrm>
            <a:off x="472930" y="5664818"/>
            <a:ext cx="6483071" cy="872599"/>
          </a:xfrm>
          <a:prstGeom prst="wedgeRoundRectCallout">
            <a:avLst>
              <a:gd name="adj1" fmla="val -49350"/>
              <a:gd name="adj2" fmla="val 4128"/>
              <a:gd name="adj3" fmla="val 16667"/>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p>
            <a:pPr marL="53975" lvl="2"/>
            <a:r>
              <a:rPr lang="en-IN" dirty="0">
                <a:solidFill>
                  <a:schemeClr val="tx1"/>
                </a:solidFill>
              </a:rPr>
              <a:t>If both relations have some attribute with the same name, it can be distinguished by combing </a:t>
            </a:r>
            <a:r>
              <a:rPr lang="en-IN" b="1" dirty="0">
                <a:solidFill>
                  <a:schemeClr val="accent6"/>
                </a:solidFill>
              </a:rPr>
              <a:t>relation-</a:t>
            </a:r>
            <a:r>
              <a:rPr lang="en-IN" b="1" dirty="0" err="1">
                <a:solidFill>
                  <a:schemeClr val="accent6"/>
                </a:solidFill>
              </a:rPr>
              <a:t>name.attribute</a:t>
            </a:r>
            <a:r>
              <a:rPr lang="en-IN" b="1" dirty="0">
                <a:solidFill>
                  <a:schemeClr val="accent6"/>
                </a:solidFill>
              </a:rPr>
              <a:t>-name</a:t>
            </a:r>
            <a:r>
              <a:rPr lang="en-IN"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7714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par>
                                <p:cTn id="36" presetID="22" presetClass="entr" presetSubtype="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par>
                                <p:cTn id="56" presetID="22" presetClass="entr" presetSubtype="8"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500"/>
                                        <p:tgtEl>
                                          <p:spTgt spid="3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 Cross Product Example</a:t>
            </a:r>
          </a:p>
        </p:txBody>
      </p:sp>
      <p:sp>
        <p:nvSpPr>
          <p:cNvPr id="4" name="Content Placeholder 3"/>
          <p:cNvSpPr>
            <a:spLocks noGrp="1"/>
          </p:cNvSpPr>
          <p:nvPr>
            <p:ph idx="1"/>
          </p:nvPr>
        </p:nvSpPr>
        <p:spPr/>
        <p:txBody>
          <a:bodyPr/>
          <a:lstStyle/>
          <a:p>
            <a:endParaRPr lang="en-US" dirty="0"/>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73720" y="1889466"/>
          <a:ext cx="2984184"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152585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673720" y="1343017"/>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9550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772649" y="946144"/>
          <a:ext cx="5408930" cy="396240"/>
        </p:xfrm>
        <a:graphic>
          <a:graphicData uri="http://schemas.openxmlformats.org/drawingml/2006/table">
            <a:tbl>
              <a:tblPr firstRow="1" bandRow="1">
                <a:tableStyleId>{8EC20E35-A176-4012-BC5E-935CFFF8708E}</a:tableStyleId>
              </a:tblPr>
              <a:tblGrid>
                <a:gridCol w="54089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Cross Product between Student and Result.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673720" y="3803827"/>
            <a:ext cx="63093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3415842"/>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72863" y="3215182"/>
          <a:ext cx="5478780" cy="579120"/>
        </p:xfrm>
        <a:graphic>
          <a:graphicData uri="http://schemas.openxmlformats.org/drawingml/2006/table">
            <a:tbl>
              <a:tblPr firstRow="1" bandRow="1">
                <a:tableStyleId>{8EC20E35-A176-4012-BC5E-935CFFF8708E}</a:tableStyleId>
              </a:tblPr>
              <a:tblGrid>
                <a:gridCol w="547878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a:t>
                      </a:r>
                      <a:r>
                        <a:rPr lang="en-US" sz="2800" b="0" dirty="0">
                          <a:solidFill>
                            <a:schemeClr val="tx1"/>
                          </a:solidFill>
                        </a:rPr>
                        <a:t> </a:t>
                      </a:r>
                      <a:r>
                        <a:rPr lang="en-US" sz="2400" b="0" i="1" baseline="-25000" dirty="0" err="1">
                          <a:solidFill>
                            <a:schemeClr val="tx1"/>
                          </a:solidFill>
                        </a:rPr>
                        <a:t>RNo</a:t>
                      </a:r>
                      <a:r>
                        <a:rPr lang="en-US" sz="2400" b="0" i="1" baseline="-25000" dirty="0">
                          <a:solidFill>
                            <a:schemeClr val="tx1"/>
                          </a:solidFill>
                        </a:rPr>
                        <a:t>, Name, Branch</a:t>
                      </a:r>
                      <a:r>
                        <a:rPr lang="en-US" sz="2000" b="0" baseline="0" dirty="0">
                          <a:solidFill>
                            <a:schemeClr val="tx1"/>
                          </a:solidFill>
                        </a:rPr>
                        <a:t> </a:t>
                      </a:r>
                      <a:r>
                        <a:rPr lang="en-US" sz="2000" b="0" dirty="0">
                          <a:solidFill>
                            <a:schemeClr val="tx1"/>
                          </a:solidFill>
                        </a:rPr>
                        <a:t>(Student) </a:t>
                      </a:r>
                      <a:r>
                        <a:rPr lang="en-US" sz="2400" b="0" dirty="0">
                          <a:solidFill>
                            <a:schemeClr val="tx1"/>
                          </a:solidFill>
                        </a:rPr>
                        <a:t>X</a:t>
                      </a:r>
                      <a:r>
                        <a:rPr lang="en-US" sz="2000" b="0" dirty="0">
                          <a:solidFill>
                            <a:schemeClr val="tx1"/>
                          </a:solidFill>
                        </a:rPr>
                        <a:t> </a:t>
                      </a:r>
                      <a:r>
                        <a:rPr lang="en-US" sz="3200" b="0" dirty="0">
                          <a:solidFill>
                            <a:schemeClr val="tx1"/>
                          </a:solidFill>
                        </a:rPr>
                        <a:t>∏</a:t>
                      </a:r>
                      <a:r>
                        <a:rPr lang="en-US" sz="2400" b="0" dirty="0">
                          <a:solidFill>
                            <a:schemeClr val="tx1"/>
                          </a:solidFill>
                        </a:rPr>
                        <a:t> </a:t>
                      </a:r>
                      <a:r>
                        <a:rPr lang="en-US" sz="2400" b="0" i="1" baseline="-25000" dirty="0" err="1">
                          <a:solidFill>
                            <a:schemeClr val="tx1"/>
                          </a:solidFill>
                        </a:rPr>
                        <a:t>RNo</a:t>
                      </a:r>
                      <a:r>
                        <a:rPr lang="en-US" sz="2400" b="0" i="1" baseline="-25000" dirty="0">
                          <a:solidFill>
                            <a:schemeClr val="tx1"/>
                          </a:solidFill>
                        </a:rPr>
                        <a:t>, SPI, BL </a:t>
                      </a:r>
                      <a:r>
                        <a:rPr lang="en-US" sz="2000" b="0" dirty="0">
                          <a:solidFill>
                            <a:schemeClr val="tx1"/>
                          </a:solidFill>
                        </a:rPr>
                        <a:t>(Result)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73720" y="4338964"/>
          <a:ext cx="5408465" cy="2057400"/>
        </p:xfrm>
        <a:graphic>
          <a:graphicData uri="http://schemas.openxmlformats.org/drawingml/2006/table">
            <a:tbl>
              <a:tblPr firstRow="1" bandRow="1">
                <a:tableStyleId>{8EC20E35-A176-4012-BC5E-935CFFF8708E}</a:tableStyleId>
              </a:tblPr>
              <a:tblGrid>
                <a:gridCol w="1394143">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262380">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gridCol w="471339">
                  <a:extLst>
                    <a:ext uri="{9D8B030D-6E8A-4147-A177-3AD203B41FA5}">
                      <a16:colId xmlns:a16="http://schemas.microsoft.com/office/drawing/2014/main" val="20005"/>
                    </a:ext>
                  </a:extLst>
                </a:gridCol>
              </a:tblGrid>
              <a:tr h="411480">
                <a:tc>
                  <a:txBody>
                    <a:bodyPr/>
                    <a:lstStyle/>
                    <a:p>
                      <a:pPr algn="l"/>
                      <a:r>
                        <a:rPr lang="en-US" b="1" u="none" dirty="0" err="1">
                          <a:solidFill>
                            <a:schemeClr val="tx1"/>
                          </a:solidFill>
                        </a:rPr>
                        <a:t>Student.RNo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Result.RNo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397535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377371" y="1898426"/>
          <a:ext cx="2333309"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gridCol w="692468">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Rank</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377371" y="1534813"/>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39" name="Rounded Rectangular Callout 38"/>
          <p:cNvSpPr/>
          <p:nvPr/>
        </p:nvSpPr>
        <p:spPr>
          <a:xfrm>
            <a:off x="7617060" y="914540"/>
            <a:ext cx="3657600" cy="1097280"/>
          </a:xfrm>
          <a:prstGeom prst="wedgeRoundRectCallout">
            <a:avLst>
              <a:gd name="adj1" fmla="val -67051"/>
              <a:gd name="adj2" fmla="val -9966"/>
              <a:gd name="adj3" fmla="val 16667"/>
            </a:avLst>
          </a:prstGeom>
          <a:solidFill>
            <a:schemeClr val="tx1">
              <a:lumMod val="10000"/>
              <a:lumOff val="90000"/>
            </a:schemeClr>
          </a:solidFill>
          <a:ln>
            <a:solidFill>
              <a:schemeClr val="bg1">
                <a:lumMod val="65000"/>
              </a:schemeClr>
            </a:solidFill>
          </a:ln>
        </p:spPr>
        <p:txBody>
          <a:bodyPr vert="horz" wrap="square" lIns="91440" tIns="45720" rIns="91440" bIns="45720" numCol="1" anchor="ctr" anchorCtr="0" compatLnSpc="1">
            <a:prstTxWarp prst="textNoShape">
              <a:avLst/>
            </a:prstTxWarp>
          </a:bodyPr>
          <a:lstStyle/>
          <a:p>
            <a:pPr marL="53975" lvl="2"/>
            <a:r>
              <a:rPr lang="en-IN" dirty="0">
                <a:solidFill>
                  <a:schemeClr val="tx1"/>
                </a:solidFill>
              </a:rPr>
              <a:t>Consider only </a:t>
            </a:r>
            <a:r>
              <a:rPr lang="en-IN" dirty="0">
                <a:solidFill>
                  <a:schemeClr val="tx2"/>
                </a:solidFill>
              </a:rPr>
              <a:t>selected attributes</a:t>
            </a:r>
          </a:p>
          <a:p>
            <a:pPr marL="339725" lvl="2" indent="-285750">
              <a:buFont typeface="Arial" panose="020B0604020202020204" pitchFamily="34" charset="0"/>
              <a:buChar char="•"/>
            </a:pPr>
            <a:r>
              <a:rPr lang="en-IN" dirty="0"/>
              <a:t>Student – </a:t>
            </a:r>
            <a:r>
              <a:rPr lang="en-IN" dirty="0" err="1"/>
              <a:t>RNo</a:t>
            </a:r>
            <a:r>
              <a:rPr lang="en-IN" dirty="0"/>
              <a:t>, Name and Branch</a:t>
            </a:r>
          </a:p>
          <a:p>
            <a:pPr marL="339725" lvl="2" indent="-285750">
              <a:buFont typeface="Arial" panose="020B0604020202020204" pitchFamily="34" charset="0"/>
              <a:buChar char="•"/>
            </a:pPr>
            <a:r>
              <a:rPr lang="en-IN" dirty="0"/>
              <a:t>Result – </a:t>
            </a:r>
            <a:r>
              <a:rPr lang="en-IN" dirty="0" err="1"/>
              <a:t>RNo</a:t>
            </a:r>
            <a:r>
              <a:rPr lang="en-IN" dirty="0"/>
              <a:t>, SPI and BL </a:t>
            </a:r>
            <a:endParaRPr lang="en-US" dirty="0">
              <a:solidFill>
                <a:schemeClr val="tx1"/>
              </a:solidFill>
            </a:endParaRPr>
          </a:p>
        </p:txBody>
      </p:sp>
    </p:spTree>
    <p:extLst>
      <p:ext uri="{BB962C8B-B14F-4D97-AF65-F5344CB8AC3E}">
        <p14:creationId xmlns:p14="http://schemas.microsoft.com/office/powerpoint/2010/main" val="15227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 Cross Product Example</a:t>
            </a:r>
          </a:p>
        </p:txBody>
      </p:sp>
      <p:sp>
        <p:nvSpPr>
          <p:cNvPr id="4" name="Content Placeholder 3"/>
          <p:cNvSpPr>
            <a:spLocks noGrp="1"/>
          </p:cNvSpPr>
          <p:nvPr>
            <p:ph idx="1"/>
          </p:nvPr>
        </p:nvSpPr>
        <p:spPr/>
        <p:txBody>
          <a:bodyPr/>
          <a:lstStyle/>
          <a:p>
            <a:endParaRPr lang="en-US" dirty="0"/>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73720" y="1889466"/>
          <a:ext cx="2984184" cy="205740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Om</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Dhara</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152585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673720" y="1343017"/>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9550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772649" y="946144"/>
          <a:ext cx="5408930" cy="396240"/>
        </p:xfrm>
        <a:graphic>
          <a:graphicData uri="http://schemas.openxmlformats.org/drawingml/2006/table">
            <a:tbl>
              <a:tblPr firstRow="1" bandRow="1">
                <a:tableStyleId>{8EC20E35-A176-4012-BC5E-935CFFF8708E}</a:tableStyleId>
              </a:tblPr>
              <a:tblGrid>
                <a:gridCol w="54089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Cross Product between Student and Result.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673720" y="4529542"/>
            <a:ext cx="63093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414155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613820394"/>
              </p:ext>
            </p:extLst>
          </p:nvPr>
        </p:nvGraphicFramePr>
        <p:xfrm>
          <a:off x="1672863" y="3940897"/>
          <a:ext cx="5483543" cy="579120"/>
        </p:xfrm>
        <a:graphic>
          <a:graphicData uri="http://schemas.openxmlformats.org/drawingml/2006/table">
            <a:tbl>
              <a:tblPr firstRow="1" bandRow="1">
                <a:tableStyleId>{8EC20E35-A176-4012-BC5E-935CFFF8708E}</a:tableStyleId>
              </a:tblPr>
              <a:tblGrid>
                <a:gridCol w="54835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3200" b="0" dirty="0">
                          <a:solidFill>
                            <a:schemeClr val="tx1"/>
                          </a:solidFill>
                        </a:rPr>
                        <a:t>σ</a:t>
                      </a:r>
                      <a:r>
                        <a:rPr lang="en-US" sz="2400" b="0" i="1" baseline="-25000" dirty="0">
                          <a:solidFill>
                            <a:schemeClr val="tx1"/>
                          </a:solidFill>
                        </a:rPr>
                        <a:t>Branch=‘CE’ </a:t>
                      </a:r>
                      <a:r>
                        <a:rPr lang="el-GR" sz="2400" b="0" i="1" baseline="-25000" dirty="0">
                          <a:solidFill>
                            <a:schemeClr val="tx1"/>
                          </a:solidFill>
                        </a:rPr>
                        <a:t>Λ</a:t>
                      </a:r>
                      <a:r>
                        <a:rPr lang="en-US" sz="2400" b="0" i="1" baseline="-25000" dirty="0">
                          <a:solidFill>
                            <a:schemeClr val="tx1"/>
                          </a:solidFill>
                        </a:rPr>
                        <a:t> </a:t>
                      </a:r>
                      <a:r>
                        <a:rPr lang="en-US" sz="2400" b="0" i="1" baseline="-25000" dirty="0" err="1">
                          <a:solidFill>
                            <a:schemeClr val="tx1"/>
                          </a:solidFill>
                        </a:rPr>
                        <a:t>Sem</a:t>
                      </a:r>
                      <a:r>
                        <a:rPr lang="en-US" sz="2400" b="0" i="1" baseline="-25000" dirty="0">
                          <a:solidFill>
                            <a:schemeClr val="tx1"/>
                          </a:solidFill>
                        </a:rPr>
                        <a:t>=3</a:t>
                      </a:r>
                      <a:r>
                        <a:rPr lang="en-US" sz="2000" b="0" baseline="0" dirty="0">
                          <a:solidFill>
                            <a:schemeClr val="tx1"/>
                          </a:solidFill>
                        </a:rPr>
                        <a:t> </a:t>
                      </a:r>
                      <a:r>
                        <a:rPr lang="en-US" sz="2000" b="0" dirty="0">
                          <a:solidFill>
                            <a:schemeClr val="tx1"/>
                          </a:solidFill>
                        </a:rPr>
                        <a:t>(Student) </a:t>
                      </a:r>
                      <a:r>
                        <a:rPr lang="en-US" sz="2400" b="0" dirty="0">
                          <a:solidFill>
                            <a:schemeClr val="tx1"/>
                          </a:solidFill>
                        </a:rPr>
                        <a:t>X</a:t>
                      </a:r>
                      <a:r>
                        <a:rPr lang="en-US" sz="2000" b="0" dirty="0">
                          <a:solidFill>
                            <a:schemeClr val="tx1"/>
                          </a:solidFill>
                        </a:rPr>
                        <a:t> </a:t>
                      </a:r>
                      <a:r>
                        <a:rPr lang="el-GR" sz="3200" b="0" dirty="0">
                          <a:solidFill>
                            <a:schemeClr val="tx1"/>
                          </a:solidFill>
                        </a:rPr>
                        <a:t>σ</a:t>
                      </a:r>
                      <a:r>
                        <a:rPr lang="en-US" sz="2400" b="0" i="1" baseline="-25000" dirty="0">
                          <a:solidFill>
                            <a:schemeClr val="tx1"/>
                          </a:solidFill>
                        </a:rPr>
                        <a:t>SPI&gt;7 </a:t>
                      </a:r>
                      <a:r>
                        <a:rPr lang="el-GR" sz="2400" b="0" i="1" baseline="-25000" dirty="0">
                          <a:solidFill>
                            <a:schemeClr val="tx1"/>
                          </a:solidFill>
                        </a:rPr>
                        <a:t>Λ</a:t>
                      </a:r>
                      <a:r>
                        <a:rPr lang="en-US" sz="2400" b="0" i="1" baseline="-25000" dirty="0">
                          <a:solidFill>
                            <a:schemeClr val="tx1"/>
                          </a:solidFill>
                        </a:rPr>
                        <a:t> BL&lt;1 </a:t>
                      </a:r>
                      <a:r>
                        <a:rPr lang="en-US" sz="2000" b="0" dirty="0">
                          <a:solidFill>
                            <a:schemeClr val="tx1"/>
                          </a:solidFill>
                        </a:rPr>
                        <a:t>(Result)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73720" y="5064679"/>
          <a:ext cx="6652580" cy="1234440"/>
        </p:xfrm>
        <a:graphic>
          <a:graphicData uri="http://schemas.openxmlformats.org/drawingml/2006/table">
            <a:tbl>
              <a:tblPr firstRow="1" bandRow="1">
                <a:tableStyleId>{8EC20E35-A176-4012-BC5E-935CFFF8708E}</a:tableStyleId>
              </a:tblPr>
              <a:tblGrid>
                <a:gridCol w="1394143">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gridCol w="1262380">
                  <a:extLst>
                    <a:ext uri="{9D8B030D-6E8A-4147-A177-3AD203B41FA5}">
                      <a16:colId xmlns:a16="http://schemas.microsoft.com/office/drawing/2014/main" val="20004"/>
                    </a:ext>
                  </a:extLst>
                </a:gridCol>
                <a:gridCol w="551180">
                  <a:extLst>
                    <a:ext uri="{9D8B030D-6E8A-4147-A177-3AD203B41FA5}">
                      <a16:colId xmlns:a16="http://schemas.microsoft.com/office/drawing/2014/main" val="20005"/>
                    </a:ext>
                  </a:extLst>
                </a:gridCol>
                <a:gridCol w="473393">
                  <a:extLst>
                    <a:ext uri="{9D8B030D-6E8A-4147-A177-3AD203B41FA5}">
                      <a16:colId xmlns:a16="http://schemas.microsoft.com/office/drawing/2014/main" val="20006"/>
                    </a:ext>
                  </a:extLst>
                </a:gridCol>
                <a:gridCol w="692468">
                  <a:extLst>
                    <a:ext uri="{9D8B030D-6E8A-4147-A177-3AD203B41FA5}">
                      <a16:colId xmlns:a16="http://schemas.microsoft.com/office/drawing/2014/main" val="20007"/>
                    </a:ext>
                  </a:extLst>
                </a:gridCol>
              </a:tblGrid>
              <a:tr h="411480">
                <a:tc>
                  <a:txBody>
                    <a:bodyPr/>
                    <a:lstStyle/>
                    <a:p>
                      <a:pPr algn="l"/>
                      <a:r>
                        <a:rPr lang="en-US" b="1" u="none" dirty="0" err="1">
                          <a:solidFill>
                            <a:schemeClr val="tx1"/>
                          </a:solidFill>
                        </a:rPr>
                        <a:t>Student.RNo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Result.RNo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Rank</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73720" y="4701066"/>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377371" y="1898426"/>
          <a:ext cx="2333309" cy="164592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gridCol w="692468">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Rank</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377371" y="1534813"/>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39" name="Rounded Rectangular Callout 38"/>
          <p:cNvSpPr/>
          <p:nvPr/>
        </p:nvSpPr>
        <p:spPr>
          <a:xfrm>
            <a:off x="7617060" y="914540"/>
            <a:ext cx="3749040" cy="1097280"/>
          </a:xfrm>
          <a:prstGeom prst="wedgeRoundRectCallout">
            <a:avLst>
              <a:gd name="adj1" fmla="val -67051"/>
              <a:gd name="adj2" fmla="val -9966"/>
              <a:gd name="adj3" fmla="val 16667"/>
            </a:avLst>
          </a:prstGeom>
          <a:solidFill>
            <a:schemeClr val="tx1">
              <a:lumMod val="10000"/>
              <a:lumOff val="90000"/>
            </a:schemeClr>
          </a:solidFill>
          <a:ln>
            <a:solidFill>
              <a:schemeClr val="bg1">
                <a:lumMod val="65000"/>
              </a:schemeClr>
            </a:solidFill>
          </a:ln>
        </p:spPr>
        <p:txBody>
          <a:bodyPr vert="horz" wrap="square" lIns="91440" tIns="45720" rIns="91440" bIns="45720" numCol="1" anchor="ctr" anchorCtr="0" compatLnSpc="1">
            <a:prstTxWarp prst="textNoShape">
              <a:avLst/>
            </a:prstTxWarp>
          </a:bodyPr>
          <a:lstStyle/>
          <a:p>
            <a:pPr marL="53975" lvl="2"/>
            <a:r>
              <a:rPr lang="en-IN" dirty="0">
                <a:solidFill>
                  <a:schemeClr val="tx1"/>
                </a:solidFill>
              </a:rPr>
              <a:t>Consider only </a:t>
            </a:r>
            <a:r>
              <a:rPr lang="en-IN" dirty="0">
                <a:solidFill>
                  <a:schemeClr val="tx2"/>
                </a:solidFill>
              </a:rPr>
              <a:t>selected tuples</a:t>
            </a:r>
          </a:p>
          <a:p>
            <a:pPr marL="339725" lvl="2" indent="-285750">
              <a:buFont typeface="Arial" panose="020B0604020202020204" pitchFamily="34" charset="0"/>
              <a:buChar char="•"/>
            </a:pPr>
            <a:r>
              <a:rPr lang="en-IN" dirty="0"/>
              <a:t>Student – Branch=‘CE’ and </a:t>
            </a:r>
            <a:r>
              <a:rPr lang="en-IN" dirty="0" err="1"/>
              <a:t>Sem</a:t>
            </a:r>
            <a:r>
              <a:rPr lang="en-IN" dirty="0"/>
              <a:t>=3</a:t>
            </a:r>
          </a:p>
          <a:p>
            <a:pPr marL="339725" lvl="2" indent="-285750">
              <a:buFont typeface="Arial" panose="020B0604020202020204" pitchFamily="34" charset="0"/>
              <a:buChar char="•"/>
            </a:pPr>
            <a:r>
              <a:rPr lang="en-IN" dirty="0"/>
              <a:t>Result – SPI&gt;7 and BL&lt;1 </a:t>
            </a:r>
            <a:endParaRPr lang="en-US" dirty="0">
              <a:solidFill>
                <a:schemeClr val="tx1"/>
              </a:solidFill>
            </a:endParaRPr>
          </a:p>
        </p:txBody>
      </p:sp>
      <p:sp>
        <p:nvSpPr>
          <p:cNvPr id="18" name="Rounded Rectangle 17"/>
          <p:cNvSpPr/>
          <p:nvPr/>
        </p:nvSpPr>
        <p:spPr>
          <a:xfrm>
            <a:off x="673720" y="2285208"/>
            <a:ext cx="2983880" cy="427512"/>
          </a:xfrm>
          <a:prstGeom prst="roundRect">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9" name="Rounded Rectangle 18"/>
          <p:cNvSpPr/>
          <p:nvPr/>
        </p:nvSpPr>
        <p:spPr>
          <a:xfrm>
            <a:off x="673720" y="3121785"/>
            <a:ext cx="2983880" cy="427512"/>
          </a:xfrm>
          <a:prstGeom prst="roundRect">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2" name="Rounded Rectangle 31"/>
          <p:cNvSpPr/>
          <p:nvPr/>
        </p:nvSpPr>
        <p:spPr>
          <a:xfrm>
            <a:off x="4360890" y="2712720"/>
            <a:ext cx="2340161" cy="427512"/>
          </a:xfrm>
          <a:prstGeom prst="roundRect">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6630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8" grpId="0" animBg="1"/>
      <p:bldP spid="19"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Natural Join / Inner Join</a:t>
            </a:r>
          </a:p>
        </p:txBody>
      </p:sp>
      <p:sp>
        <p:nvSpPr>
          <p:cNvPr id="3" name="Content Placeholder 2"/>
          <p:cNvSpPr>
            <a:spLocks noGrp="1"/>
          </p:cNvSpPr>
          <p:nvPr>
            <p:ph idx="1"/>
          </p:nvPr>
        </p:nvSpPr>
        <p:spPr/>
        <p:txBody>
          <a:bodyPr/>
          <a:lstStyle/>
          <a:p>
            <a:r>
              <a:rPr lang="en-US" dirty="0"/>
              <a:t>Symbol:</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Algebra-2</a:t>
            </a:r>
            <a:endParaRPr lang="en-US" dirty="0"/>
          </a:p>
          <a:p>
            <a:r>
              <a:rPr lang="en-US" dirty="0"/>
              <a:t>Operation: Natural join will </a:t>
            </a:r>
            <a:r>
              <a:rPr lang="en-US" b="1" dirty="0">
                <a:solidFill>
                  <a:schemeClr val="accent6"/>
                </a:solidFill>
              </a:rPr>
              <a:t>retrieve consistent data </a:t>
            </a:r>
            <a:r>
              <a:rPr lang="en-US" dirty="0"/>
              <a:t>from multiple relations.</a:t>
            </a:r>
          </a:p>
          <a:p>
            <a:pPr lvl="1"/>
            <a:r>
              <a:rPr lang="en-US" dirty="0"/>
              <a:t>It </a:t>
            </a:r>
            <a:r>
              <a:rPr lang="en-US" b="1" dirty="0">
                <a:solidFill>
                  <a:schemeClr val="accent6"/>
                </a:solidFill>
              </a:rPr>
              <a:t>combines records </a:t>
            </a:r>
            <a:r>
              <a:rPr lang="en-US" dirty="0"/>
              <a:t>from different relations that </a:t>
            </a:r>
            <a:r>
              <a:rPr lang="en-US" b="1" dirty="0">
                <a:solidFill>
                  <a:schemeClr val="accent6"/>
                </a:solidFill>
              </a:rPr>
              <a:t>satisfy a given condition</a:t>
            </a:r>
            <a:r>
              <a:rPr lang="en-US" dirty="0"/>
              <a:t>.</a:t>
            </a:r>
          </a:p>
        </p:txBody>
      </p:sp>
      <p:sp>
        <p:nvSpPr>
          <p:cNvPr id="31" name="AutoShape 11"/>
          <p:cNvSpPr>
            <a:spLocks noChangeArrowheads="1"/>
          </p:cNvSpPr>
          <p:nvPr/>
        </p:nvSpPr>
        <p:spPr bwMode="auto">
          <a:xfrm rot="5400000">
            <a:off x="1513892" y="918062"/>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
        <p:nvSpPr>
          <p:cNvPr id="39" name="AutoShape 11"/>
          <p:cNvSpPr>
            <a:spLocks noChangeArrowheads="1"/>
          </p:cNvSpPr>
          <p:nvPr/>
        </p:nvSpPr>
        <p:spPr bwMode="auto">
          <a:xfrm rot="5400000">
            <a:off x="3489132" y="1375391"/>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
        <p:nvSpPr>
          <p:cNvPr id="40" name="AutoShape 11"/>
          <p:cNvSpPr>
            <a:spLocks noChangeArrowheads="1"/>
          </p:cNvSpPr>
          <p:nvPr/>
        </p:nvSpPr>
        <p:spPr bwMode="auto">
          <a:xfrm rot="5400000">
            <a:off x="7385786" y="1353938"/>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graphicFrame>
        <p:nvGraphicFramePr>
          <p:cNvPr id="4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59185461"/>
              </p:ext>
            </p:extLst>
          </p:nvPr>
        </p:nvGraphicFramePr>
        <p:xfrm>
          <a:off x="536388" y="3534611"/>
          <a:ext cx="7315201" cy="457200"/>
        </p:xfrm>
        <a:graphic>
          <a:graphicData uri="http://schemas.openxmlformats.org/drawingml/2006/table">
            <a:tbl>
              <a:tblPr firstRow="1" bandRow="1">
                <a:tableStyleId>{8EC20E35-A176-4012-BC5E-935CFFF8708E}</a:tableStyleId>
              </a:tblPr>
              <a:tblGrid>
                <a:gridCol w="1330336">
                  <a:extLst>
                    <a:ext uri="{9D8B030D-6E8A-4147-A177-3AD203B41FA5}">
                      <a16:colId xmlns:a16="http://schemas.microsoft.com/office/drawing/2014/main" val="20000"/>
                    </a:ext>
                  </a:extLst>
                </a:gridCol>
                <a:gridCol w="5984865">
                  <a:extLst>
                    <a:ext uri="{9D8B030D-6E8A-4147-A177-3AD203B41FA5}">
                      <a16:colId xmlns:a16="http://schemas.microsoft.com/office/drawing/2014/main" val="20001"/>
                    </a:ext>
                  </a:extLst>
                </a:gridCol>
              </a:tblGrid>
              <a:tr h="457200">
                <a:tc>
                  <a:txBody>
                    <a:bodyPr/>
                    <a:lstStyle/>
                    <a:p>
                      <a:pPr algn="l"/>
                      <a:r>
                        <a:rPr lang="en-US" sz="2400" b="1" dirty="0">
                          <a:solidFill>
                            <a:schemeClr val="tx1"/>
                          </a:solidFill>
                        </a:rPr>
                        <a:t>Steps</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728849444"/>
              </p:ext>
            </p:extLst>
          </p:nvPr>
        </p:nvGraphicFramePr>
        <p:xfrm>
          <a:off x="536388" y="3992378"/>
          <a:ext cx="7315200" cy="396240"/>
        </p:xfrm>
        <a:graphic>
          <a:graphicData uri="http://schemas.openxmlformats.org/drawingml/2006/table">
            <a:tbl>
              <a:tblPr firstRow="1" bandRow="1">
                <a:tableStyleId>{8EC20E35-A176-4012-BC5E-935CFFF8708E}</a:tableStyleId>
              </a:tblPr>
              <a:tblGrid>
                <a:gridCol w="1329572">
                  <a:extLst>
                    <a:ext uri="{9D8B030D-6E8A-4147-A177-3AD203B41FA5}">
                      <a16:colId xmlns:a16="http://schemas.microsoft.com/office/drawing/2014/main" val="20000"/>
                    </a:ext>
                  </a:extLst>
                </a:gridCol>
                <a:gridCol w="5985628">
                  <a:extLst>
                    <a:ext uri="{9D8B030D-6E8A-4147-A177-3AD203B41FA5}">
                      <a16:colId xmlns:a16="http://schemas.microsoft.com/office/drawing/2014/main" val="20001"/>
                    </a:ext>
                  </a:extLst>
                </a:gridCol>
              </a:tblGrid>
              <a:tr h="365760">
                <a:tc>
                  <a:txBody>
                    <a:bodyPr/>
                    <a:lstStyle/>
                    <a:p>
                      <a:r>
                        <a:rPr lang="en-GB" sz="2000" b="0" kern="1200" dirty="0">
                          <a:solidFill>
                            <a:schemeClr val="dk1"/>
                          </a:solidFill>
                          <a:latin typeface="+mn-lt"/>
                          <a:ea typeface="+mn-ea"/>
                          <a:cs typeface="+mn-cs"/>
                        </a:rPr>
                        <a:t>Step – 1</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It performs </a:t>
                      </a:r>
                      <a:r>
                        <a:rPr lang="en-US" sz="2000" b="0" kern="1200" dirty="0">
                          <a:solidFill>
                            <a:schemeClr val="tx2"/>
                          </a:solidFill>
                          <a:latin typeface="+mn-lt"/>
                          <a:ea typeface="+mn-ea"/>
                          <a:cs typeface="+mn-cs"/>
                        </a:rPr>
                        <a:t>Cartesian Product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330239963"/>
              </p:ext>
            </p:extLst>
          </p:nvPr>
        </p:nvGraphicFramePr>
        <p:xfrm>
          <a:off x="539745" y="3075670"/>
          <a:ext cx="4151630" cy="457200"/>
        </p:xfrm>
        <a:graphic>
          <a:graphicData uri="http://schemas.openxmlformats.org/drawingml/2006/table">
            <a:tbl>
              <a:tblPr firstRow="1" bandRow="1">
                <a:tableStyleId>{8EC20E35-A176-4012-BC5E-935CFFF8708E}</a:tableStyleId>
              </a:tblPr>
              <a:tblGrid>
                <a:gridCol w="4151630">
                  <a:extLst>
                    <a:ext uri="{9D8B030D-6E8A-4147-A177-3AD203B41FA5}">
                      <a16:colId xmlns:a16="http://schemas.microsoft.com/office/drawing/2014/main" val="20000"/>
                    </a:ext>
                  </a:extLst>
                </a:gridCol>
              </a:tblGrid>
              <a:tr h="285488">
                <a:tc>
                  <a:txBody>
                    <a:bodyPr/>
                    <a:lstStyle/>
                    <a:p>
                      <a:pPr algn="l"/>
                      <a:r>
                        <a:rPr lang="en-US" sz="2400" b="1" dirty="0">
                          <a:solidFill>
                            <a:schemeClr val="tx1"/>
                          </a:solidFill>
                        </a:rPr>
                        <a:t>Steps performed in Natural Join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4"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655652656"/>
              </p:ext>
            </p:extLst>
          </p:nvPr>
        </p:nvGraphicFramePr>
        <p:xfrm>
          <a:off x="536390" y="4388472"/>
          <a:ext cx="7315200" cy="396240"/>
        </p:xfrm>
        <a:graphic>
          <a:graphicData uri="http://schemas.openxmlformats.org/drawingml/2006/table">
            <a:tbl>
              <a:tblPr firstRow="1" bandRow="1">
                <a:tableStyleId>{8EC20E35-A176-4012-BC5E-935CFFF8708E}</a:tableStyleId>
              </a:tblPr>
              <a:tblGrid>
                <a:gridCol w="1329572">
                  <a:extLst>
                    <a:ext uri="{9D8B030D-6E8A-4147-A177-3AD203B41FA5}">
                      <a16:colId xmlns:a16="http://schemas.microsoft.com/office/drawing/2014/main" val="20000"/>
                    </a:ext>
                  </a:extLst>
                </a:gridCol>
                <a:gridCol w="5985628">
                  <a:extLst>
                    <a:ext uri="{9D8B030D-6E8A-4147-A177-3AD203B41FA5}">
                      <a16:colId xmlns:a16="http://schemas.microsoft.com/office/drawing/2014/main" val="20001"/>
                    </a:ext>
                  </a:extLst>
                </a:gridCol>
              </a:tblGrid>
              <a:tr h="365760">
                <a:tc>
                  <a:txBody>
                    <a:bodyPr/>
                    <a:lstStyle/>
                    <a:p>
                      <a:r>
                        <a:rPr lang="en-GB" sz="2000" b="0" kern="1200" dirty="0">
                          <a:solidFill>
                            <a:schemeClr val="dk1"/>
                          </a:solidFill>
                          <a:latin typeface="+mn-lt"/>
                          <a:ea typeface="+mn-ea"/>
                          <a:cs typeface="+mn-cs"/>
                        </a:rPr>
                        <a:t>Step – 2</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Then it </a:t>
                      </a:r>
                      <a:r>
                        <a:rPr lang="en-US" sz="2000" b="0" kern="1200" dirty="0">
                          <a:solidFill>
                            <a:schemeClr val="tx2"/>
                          </a:solidFill>
                          <a:latin typeface="+mn-lt"/>
                          <a:ea typeface="+mn-ea"/>
                          <a:cs typeface="+mn-cs"/>
                        </a:rPr>
                        <a:t>deletes inconsistent tuples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5"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955351856"/>
              </p:ext>
            </p:extLst>
          </p:nvPr>
        </p:nvGraphicFramePr>
        <p:xfrm>
          <a:off x="536390" y="4782366"/>
          <a:ext cx="7315200" cy="396240"/>
        </p:xfrm>
        <a:graphic>
          <a:graphicData uri="http://schemas.openxmlformats.org/drawingml/2006/table">
            <a:tbl>
              <a:tblPr firstRow="1" bandRow="1">
                <a:tableStyleId>{8EC20E35-A176-4012-BC5E-935CFFF8708E}</a:tableStyleId>
              </a:tblPr>
              <a:tblGrid>
                <a:gridCol w="1329572">
                  <a:extLst>
                    <a:ext uri="{9D8B030D-6E8A-4147-A177-3AD203B41FA5}">
                      <a16:colId xmlns:a16="http://schemas.microsoft.com/office/drawing/2014/main" val="20000"/>
                    </a:ext>
                  </a:extLst>
                </a:gridCol>
                <a:gridCol w="5985628">
                  <a:extLst>
                    <a:ext uri="{9D8B030D-6E8A-4147-A177-3AD203B41FA5}">
                      <a16:colId xmlns:a16="http://schemas.microsoft.com/office/drawing/2014/main" val="20001"/>
                    </a:ext>
                  </a:extLst>
                </a:gridCol>
              </a:tblGrid>
              <a:tr h="365760">
                <a:tc>
                  <a:txBody>
                    <a:bodyPr/>
                    <a:lstStyle/>
                    <a:p>
                      <a:r>
                        <a:rPr lang="en-GB" sz="2000" b="0" kern="1200" dirty="0">
                          <a:solidFill>
                            <a:schemeClr val="dk1"/>
                          </a:solidFill>
                          <a:latin typeface="+mn-lt"/>
                          <a:ea typeface="+mn-ea"/>
                          <a:cs typeface="+mn-cs"/>
                        </a:rPr>
                        <a:t>Step – 3</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Then it </a:t>
                      </a:r>
                      <a:r>
                        <a:rPr lang="en-US" sz="2000" b="0" kern="1200" dirty="0">
                          <a:solidFill>
                            <a:schemeClr val="tx2"/>
                          </a:solidFill>
                          <a:latin typeface="+mn-lt"/>
                          <a:ea typeface="+mn-ea"/>
                          <a:cs typeface="+mn-cs"/>
                        </a:rPr>
                        <a:t>removes an attribute </a:t>
                      </a:r>
                      <a:r>
                        <a:rPr lang="en-US" sz="2000" b="0" kern="1200" dirty="0">
                          <a:solidFill>
                            <a:schemeClr val="dk1"/>
                          </a:solidFill>
                          <a:latin typeface="+mn-lt"/>
                          <a:ea typeface="+mn-ea"/>
                          <a:cs typeface="+mn-cs"/>
                        </a:rPr>
                        <a:t>from duplicate attributes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46" name="Picture 2" descr="Image result for natural join in 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797" y="3148875"/>
            <a:ext cx="3474720" cy="226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P spid="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tLang="en-US" dirty="0"/>
              <a:t>Let </a:t>
            </a:r>
            <a:r>
              <a:rPr lang="en-US" altLang="en-US" i="1" dirty="0"/>
              <a:t>r</a:t>
            </a:r>
            <a:r>
              <a:rPr lang="en-US" altLang="en-US" dirty="0"/>
              <a:t> and </a:t>
            </a:r>
            <a:r>
              <a:rPr lang="en-US" altLang="en-US" i="1" dirty="0"/>
              <a:t>s</a:t>
            </a:r>
            <a:r>
              <a:rPr lang="en-US" altLang="en-US" dirty="0"/>
              <a:t> be relations on schemas </a:t>
            </a:r>
            <a:r>
              <a:rPr lang="en-US" altLang="en-US" i="1" dirty="0"/>
              <a:t>R</a:t>
            </a:r>
            <a:r>
              <a:rPr lang="en-US" altLang="en-US" dirty="0"/>
              <a:t> and </a:t>
            </a:r>
            <a:r>
              <a:rPr lang="en-US" altLang="en-US" i="1" dirty="0"/>
              <a:t>S</a:t>
            </a:r>
            <a:r>
              <a:rPr lang="en-US" altLang="en-US" dirty="0"/>
              <a:t> respectively.</a:t>
            </a:r>
          </a:p>
          <a:p>
            <a:r>
              <a:rPr lang="en-US" altLang="en-US" dirty="0"/>
              <a:t>Then,  r    s  is a relation on schema </a:t>
            </a:r>
            <a:r>
              <a:rPr lang="en-US" altLang="en-US" i="1" dirty="0"/>
              <a:t>R </a:t>
            </a:r>
            <a:r>
              <a:rPr lang="en-US" altLang="en-US" dirty="0">
                <a:sym typeface="Symbol" panose="05050102010706020507" pitchFamily="18" charset="2"/>
              </a:rPr>
              <a:t></a:t>
            </a:r>
            <a:r>
              <a:rPr lang="en-US" altLang="en-US" dirty="0"/>
              <a:t> </a:t>
            </a:r>
            <a:r>
              <a:rPr lang="en-US" altLang="en-US" i="1" dirty="0"/>
              <a:t>S</a:t>
            </a:r>
            <a:r>
              <a:rPr lang="en-US" altLang="en-US" dirty="0"/>
              <a:t> obtained as follows:</a:t>
            </a:r>
          </a:p>
          <a:p>
            <a:pPr lvl="1"/>
            <a:r>
              <a:rPr lang="en-US" altLang="en-US" dirty="0"/>
              <a:t>Consider each pair of tuples </a:t>
            </a:r>
            <a:r>
              <a:rPr lang="en-US" altLang="en-US" i="1" dirty="0" err="1"/>
              <a:t>t</a:t>
            </a:r>
            <a:r>
              <a:rPr lang="en-US" altLang="en-US" sz="2800" i="1" baseline="-25000" dirty="0" err="1"/>
              <a:t>r</a:t>
            </a:r>
            <a:r>
              <a:rPr lang="en-US" altLang="en-US" dirty="0"/>
              <a:t> from </a:t>
            </a:r>
            <a:r>
              <a:rPr lang="en-US" altLang="en-US" i="1" dirty="0"/>
              <a:t>r</a:t>
            </a:r>
            <a:r>
              <a:rPr lang="en-US" altLang="en-US" dirty="0"/>
              <a:t> and </a:t>
            </a:r>
            <a:r>
              <a:rPr lang="en-US" altLang="en-US" i="1" dirty="0" err="1"/>
              <a:t>t</a:t>
            </a:r>
            <a:r>
              <a:rPr lang="en-US" altLang="en-US" sz="2800" i="1" baseline="-25000" dirty="0" err="1"/>
              <a:t>s</a:t>
            </a:r>
            <a:r>
              <a:rPr lang="en-US" altLang="en-US" dirty="0"/>
              <a:t> from </a:t>
            </a:r>
            <a:r>
              <a:rPr lang="en-US" altLang="en-US" i="1" dirty="0"/>
              <a:t>s</a:t>
            </a:r>
            <a:r>
              <a:rPr lang="en-US" altLang="en-US" dirty="0"/>
              <a:t>.  </a:t>
            </a:r>
          </a:p>
          <a:p>
            <a:pPr lvl="1"/>
            <a:r>
              <a:rPr lang="en-US" altLang="en-US" dirty="0"/>
              <a:t>If </a:t>
            </a:r>
            <a:r>
              <a:rPr lang="en-US" altLang="en-US" i="1" dirty="0" err="1"/>
              <a:t>t</a:t>
            </a:r>
            <a:r>
              <a:rPr lang="en-US" altLang="en-US" sz="2400" i="1" baseline="-25000" dirty="0" err="1"/>
              <a:t>r</a:t>
            </a:r>
            <a:r>
              <a:rPr lang="en-US" altLang="en-US" dirty="0"/>
              <a:t> and </a:t>
            </a:r>
            <a:r>
              <a:rPr lang="en-US" altLang="en-US" i="1" dirty="0" err="1"/>
              <a:t>t</a:t>
            </a:r>
            <a:r>
              <a:rPr lang="en-US" altLang="en-US" sz="2400" i="1" baseline="-25000" dirty="0" err="1"/>
              <a:t>s</a:t>
            </a:r>
            <a:r>
              <a:rPr lang="en-US" altLang="en-US" dirty="0"/>
              <a:t> have the same value on each of the attributes in </a:t>
            </a:r>
            <a:r>
              <a:rPr lang="en-US" altLang="en-US" i="1" dirty="0"/>
              <a:t>R</a:t>
            </a:r>
            <a:r>
              <a:rPr lang="en-US" altLang="en-US" dirty="0"/>
              <a:t> </a:t>
            </a:r>
            <a:r>
              <a:rPr lang="en-US" altLang="en-US" dirty="0">
                <a:sym typeface="Symbol" panose="05050102010706020507" pitchFamily="18" charset="2"/>
              </a:rPr>
              <a:t></a:t>
            </a:r>
            <a:r>
              <a:rPr lang="en-US" altLang="en-US" dirty="0"/>
              <a:t> </a:t>
            </a:r>
            <a:r>
              <a:rPr lang="en-US" altLang="en-US" i="1" dirty="0"/>
              <a:t>S</a:t>
            </a:r>
            <a:r>
              <a:rPr lang="en-US" altLang="en-US" dirty="0"/>
              <a:t>, add a tuple </a:t>
            </a:r>
            <a:r>
              <a:rPr lang="en-US" altLang="en-US" i="1" dirty="0"/>
              <a:t>t</a:t>
            </a:r>
            <a:r>
              <a:rPr lang="en-US" altLang="en-US" dirty="0"/>
              <a:t>  to the result, where</a:t>
            </a:r>
          </a:p>
          <a:p>
            <a:pPr lvl="2"/>
            <a:r>
              <a:rPr lang="en-US" altLang="en-US" i="1" dirty="0"/>
              <a:t>t</a:t>
            </a:r>
            <a:r>
              <a:rPr lang="en-US" altLang="en-US" dirty="0"/>
              <a:t> has the same value as </a:t>
            </a:r>
            <a:r>
              <a:rPr lang="en-US" altLang="en-US" i="1" dirty="0" err="1"/>
              <a:t>t</a:t>
            </a:r>
            <a:r>
              <a:rPr lang="en-US" altLang="en-US" sz="3200" i="1" baseline="-25000" dirty="0" err="1"/>
              <a:t>r</a:t>
            </a:r>
            <a:r>
              <a:rPr lang="en-US" altLang="en-US" dirty="0"/>
              <a:t> on </a:t>
            </a:r>
            <a:r>
              <a:rPr lang="en-US" altLang="en-US" i="1" dirty="0"/>
              <a:t>r</a:t>
            </a:r>
            <a:endParaRPr lang="en-US" altLang="en-US" dirty="0"/>
          </a:p>
          <a:p>
            <a:pPr lvl="2"/>
            <a:r>
              <a:rPr lang="en-US" altLang="en-US" i="1" dirty="0"/>
              <a:t>t</a:t>
            </a:r>
            <a:r>
              <a:rPr lang="en-US" altLang="en-US" dirty="0"/>
              <a:t> has the same value as </a:t>
            </a:r>
            <a:r>
              <a:rPr lang="en-US" altLang="en-US" i="1" dirty="0" err="1"/>
              <a:t>t</a:t>
            </a:r>
            <a:r>
              <a:rPr lang="en-US" altLang="en-US" sz="3200" i="1" baseline="-25000" dirty="0" err="1"/>
              <a:t>s</a:t>
            </a:r>
            <a:r>
              <a:rPr lang="en-US" altLang="en-US" dirty="0"/>
              <a:t> on </a:t>
            </a:r>
            <a:r>
              <a:rPr lang="en-US" altLang="en-US" i="1" dirty="0"/>
              <a:t>s</a:t>
            </a:r>
            <a:endParaRPr lang="en-US" altLang="en-US" dirty="0"/>
          </a:p>
          <a:p>
            <a:endParaRPr lang="en-US" altLang="en-US" dirty="0"/>
          </a:p>
          <a:p>
            <a:r>
              <a:rPr lang="en-US" altLang="en-US" dirty="0"/>
              <a:t>Example:</a:t>
            </a:r>
          </a:p>
          <a:p>
            <a:pPr lvl="1">
              <a:buFont typeface="Monotype Sorts" pitchFamily="2" charset="2"/>
              <a:buNone/>
            </a:pPr>
            <a:r>
              <a:rPr lang="en-US" altLang="en-US" i="1" dirty="0"/>
              <a:t>R</a:t>
            </a:r>
            <a:r>
              <a:rPr lang="en-US" altLang="en-US" dirty="0"/>
              <a:t> = (</a:t>
            </a:r>
            <a:r>
              <a:rPr lang="en-US" altLang="en-US" i="1" dirty="0"/>
              <a:t>A, B, C, D</a:t>
            </a:r>
            <a:r>
              <a:rPr lang="en-US" altLang="en-US" dirty="0"/>
              <a:t>)</a:t>
            </a:r>
          </a:p>
          <a:p>
            <a:pPr lvl="1">
              <a:buFont typeface="Monotype Sorts" pitchFamily="2" charset="2"/>
              <a:buNone/>
            </a:pPr>
            <a:r>
              <a:rPr lang="en-US" altLang="en-US" i="1" dirty="0"/>
              <a:t>S</a:t>
            </a:r>
            <a:r>
              <a:rPr lang="en-US" altLang="en-US" dirty="0"/>
              <a:t> = (</a:t>
            </a:r>
            <a:r>
              <a:rPr lang="en-US" altLang="en-US" i="1" dirty="0"/>
              <a:t>E, B, D</a:t>
            </a:r>
            <a:r>
              <a:rPr lang="en-US" altLang="en-US" dirty="0"/>
              <a:t>)</a:t>
            </a:r>
          </a:p>
          <a:p>
            <a:pPr lvl="1"/>
            <a:r>
              <a:rPr lang="en-US" altLang="en-US" dirty="0"/>
              <a:t>Result schema = (</a:t>
            </a:r>
            <a:r>
              <a:rPr lang="en-US" altLang="en-US" i="1" dirty="0"/>
              <a:t>A, B, C, D, E</a:t>
            </a:r>
            <a:r>
              <a:rPr lang="en-US" altLang="en-US" dirty="0"/>
              <a:t>)</a:t>
            </a:r>
          </a:p>
          <a:p>
            <a:pPr lvl="1"/>
            <a:r>
              <a:rPr lang="en-US" altLang="en-US" i="1" dirty="0"/>
              <a:t>r</a:t>
            </a:r>
            <a:r>
              <a:rPr lang="en-US" altLang="en-US" dirty="0"/>
              <a:t>     </a:t>
            </a:r>
            <a:r>
              <a:rPr lang="en-US" altLang="en-US" i="1" dirty="0"/>
              <a:t>s</a:t>
            </a:r>
            <a:r>
              <a:rPr lang="en-US" altLang="en-US" dirty="0"/>
              <a:t> is defined as:</a:t>
            </a:r>
          </a:p>
          <a:p>
            <a:pPr marL="457200" lvl="1" indent="0">
              <a:buNone/>
            </a:pPr>
            <a:r>
              <a:rPr lang="en-US" altLang="en-US" dirty="0"/>
              <a:t>      </a:t>
            </a:r>
            <a:r>
              <a:rPr lang="en-US" altLang="en-US" dirty="0">
                <a:sym typeface="Symbol" panose="05050102010706020507" pitchFamily="18" charset="2"/>
              </a:rPr>
              <a:t></a:t>
            </a:r>
            <a:r>
              <a:rPr lang="en-US" altLang="en-US" sz="2400" i="1" baseline="-25000" dirty="0" err="1"/>
              <a:t>r.A</a:t>
            </a:r>
            <a:r>
              <a:rPr lang="en-US" altLang="en-US" sz="2400" i="1" baseline="-25000" dirty="0"/>
              <a:t>, </a:t>
            </a:r>
            <a:r>
              <a:rPr lang="en-US" altLang="en-US" sz="2400" i="1" baseline="-25000" dirty="0" err="1"/>
              <a:t>r.B</a:t>
            </a:r>
            <a:r>
              <a:rPr lang="en-US" altLang="en-US" sz="2400" i="1" baseline="-25000" dirty="0"/>
              <a:t>, </a:t>
            </a:r>
            <a:r>
              <a:rPr lang="en-US" altLang="en-US" sz="2400" i="1" baseline="-25000" dirty="0" err="1"/>
              <a:t>r.C</a:t>
            </a:r>
            <a:r>
              <a:rPr lang="en-US" altLang="en-US" sz="2400" i="1" baseline="-25000" dirty="0"/>
              <a:t>, </a:t>
            </a:r>
            <a:r>
              <a:rPr lang="en-US" altLang="en-US" sz="2400" i="1" baseline="-25000" dirty="0" err="1"/>
              <a:t>r.D</a:t>
            </a:r>
            <a:r>
              <a:rPr lang="en-US" altLang="en-US" sz="2400" i="1" baseline="-25000" dirty="0"/>
              <a:t>, </a:t>
            </a:r>
            <a:r>
              <a:rPr lang="en-US" altLang="en-US" sz="2400" i="1" baseline="-25000" dirty="0" err="1"/>
              <a:t>s.E</a:t>
            </a:r>
            <a:r>
              <a:rPr lang="en-US" altLang="en-US" dirty="0"/>
              <a:t> (</a:t>
            </a:r>
            <a:r>
              <a:rPr lang="en-US" altLang="en-US" sz="2400" dirty="0">
                <a:sym typeface="Symbol" panose="05050102010706020507" pitchFamily="18" charset="2"/>
              </a:rPr>
              <a:t></a:t>
            </a:r>
            <a:r>
              <a:rPr lang="en-US" altLang="en-US" sz="2400" i="1" baseline="-25000" dirty="0" err="1"/>
              <a:t>r.B</a:t>
            </a:r>
            <a:r>
              <a:rPr lang="en-US" altLang="en-US" sz="2400" i="1" baseline="-25000" dirty="0"/>
              <a:t> = </a:t>
            </a:r>
            <a:r>
              <a:rPr lang="en-US" altLang="en-US" sz="2400" i="1" baseline="-25000" dirty="0" err="1"/>
              <a:t>s.B</a:t>
            </a:r>
            <a:r>
              <a:rPr lang="en-US" altLang="en-US" sz="2400" i="1" baseline="-25000" dirty="0"/>
              <a:t> </a:t>
            </a:r>
            <a:r>
              <a:rPr lang="en-US" altLang="en-US" dirty="0">
                <a:sym typeface="Symbol" panose="05050102010706020507" pitchFamily="18" charset="2"/>
              </a:rPr>
              <a:t></a:t>
            </a:r>
            <a:r>
              <a:rPr lang="en-US" altLang="en-US" sz="2400" i="1" baseline="-25000" dirty="0"/>
              <a:t> </a:t>
            </a:r>
            <a:r>
              <a:rPr lang="en-US" altLang="en-US" sz="2400" i="1" baseline="-25000" dirty="0" err="1"/>
              <a:t>r.D</a:t>
            </a:r>
            <a:r>
              <a:rPr lang="en-US" altLang="en-US" sz="2400" i="1" baseline="-25000" dirty="0"/>
              <a:t> = </a:t>
            </a:r>
            <a:r>
              <a:rPr lang="en-US" altLang="en-US" sz="2400" i="1" baseline="-25000" dirty="0" err="1"/>
              <a:t>s.D</a:t>
            </a:r>
            <a:r>
              <a:rPr lang="en-US" altLang="en-US" dirty="0"/>
              <a:t> (</a:t>
            </a:r>
            <a:r>
              <a:rPr lang="en-US" altLang="en-US" i="1" dirty="0"/>
              <a:t>r </a:t>
            </a:r>
            <a:r>
              <a:rPr lang="en-US" altLang="en-US" dirty="0"/>
              <a:t> x  </a:t>
            </a:r>
            <a:r>
              <a:rPr lang="en-US" altLang="en-US" i="1" dirty="0"/>
              <a:t>s</a:t>
            </a:r>
            <a:r>
              <a:rPr lang="en-US" altLang="en-US" dirty="0"/>
              <a:t>))</a:t>
            </a:r>
          </a:p>
          <a:p>
            <a:endParaRPr lang="en-IN" dirty="0"/>
          </a:p>
        </p:txBody>
      </p:sp>
      <p:sp>
        <p:nvSpPr>
          <p:cNvPr id="4" name="AutoShape 4"/>
          <p:cNvSpPr>
            <a:spLocks noChangeArrowheads="1"/>
          </p:cNvSpPr>
          <p:nvPr/>
        </p:nvSpPr>
        <p:spPr bwMode="auto">
          <a:xfrm rot="16200000" flipV="1">
            <a:off x="1420273" y="1420276"/>
            <a:ext cx="147521" cy="180123"/>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 name="AutoShape 4"/>
          <p:cNvSpPr>
            <a:spLocks noChangeArrowheads="1"/>
          </p:cNvSpPr>
          <p:nvPr/>
        </p:nvSpPr>
        <p:spPr bwMode="auto">
          <a:xfrm rot="16200000" flipV="1">
            <a:off x="1188628" y="5114367"/>
            <a:ext cx="147521" cy="180123"/>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55252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4" name="Rectangle 3"/>
          <p:cNvSpPr txBox="1">
            <a:spLocks noChangeArrowheads="1"/>
          </p:cNvSpPr>
          <p:nvPr/>
        </p:nvSpPr>
        <p:spPr>
          <a:xfrm>
            <a:off x="4710582" y="807786"/>
            <a:ext cx="7029450" cy="40957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t>Relations r, s:</a:t>
            </a:r>
          </a:p>
        </p:txBody>
      </p:sp>
      <p:sp>
        <p:nvSpPr>
          <p:cNvPr id="5" name="Rectangle 14"/>
          <p:cNvSpPr>
            <a:spLocks noChangeArrowheads="1"/>
          </p:cNvSpPr>
          <p:nvPr/>
        </p:nvSpPr>
        <p:spPr bwMode="auto">
          <a:xfrm>
            <a:off x="3304851" y="14216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dirty="0"/>
              <a:t>A</a:t>
            </a:r>
          </a:p>
        </p:txBody>
      </p:sp>
      <p:sp>
        <p:nvSpPr>
          <p:cNvPr id="6" name="Rectangle 15"/>
          <p:cNvSpPr>
            <a:spLocks noChangeArrowheads="1"/>
          </p:cNvSpPr>
          <p:nvPr/>
        </p:nvSpPr>
        <p:spPr bwMode="auto">
          <a:xfrm>
            <a:off x="3762051" y="14216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7" name="Rectangle 16"/>
          <p:cNvSpPr>
            <a:spLocks noChangeArrowheads="1"/>
          </p:cNvSpPr>
          <p:nvPr/>
        </p:nvSpPr>
        <p:spPr bwMode="auto">
          <a:xfrm>
            <a:off x="3304851" y="2031215"/>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a:p>
            <a:pPr algn="ctr">
              <a:spcBef>
                <a:spcPct val="0"/>
              </a:spcBef>
              <a:buClrTx/>
              <a:buSzTx/>
              <a:buFontTx/>
              <a:buNone/>
            </a:pPr>
            <a:r>
              <a:rPr kumimoji="0" lang="en-US" altLang="en-US" dirty="0"/>
              <a:t></a:t>
            </a:r>
          </a:p>
        </p:txBody>
      </p:sp>
      <p:sp>
        <p:nvSpPr>
          <p:cNvPr id="8" name="Rectangle 17"/>
          <p:cNvSpPr>
            <a:spLocks noChangeArrowheads="1"/>
          </p:cNvSpPr>
          <p:nvPr/>
        </p:nvSpPr>
        <p:spPr bwMode="auto">
          <a:xfrm>
            <a:off x="3762051" y="2031215"/>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2</a:t>
            </a:r>
          </a:p>
          <a:p>
            <a:pPr algn="ctr">
              <a:spcBef>
                <a:spcPct val="0"/>
              </a:spcBef>
              <a:buClrTx/>
              <a:buSzTx/>
              <a:buFontTx/>
              <a:buNone/>
            </a:pPr>
            <a:r>
              <a:rPr kumimoji="0" lang="en-US" altLang="en-US"/>
              <a:t>4</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p:txBody>
      </p:sp>
      <p:sp>
        <p:nvSpPr>
          <p:cNvPr id="9" name="Rectangle 18"/>
          <p:cNvSpPr>
            <a:spLocks noChangeArrowheads="1"/>
          </p:cNvSpPr>
          <p:nvPr/>
        </p:nvSpPr>
        <p:spPr bwMode="auto">
          <a:xfrm>
            <a:off x="4219251" y="14216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C</a:t>
            </a:r>
          </a:p>
        </p:txBody>
      </p:sp>
      <p:sp>
        <p:nvSpPr>
          <p:cNvPr id="10" name="Rectangle 19"/>
          <p:cNvSpPr>
            <a:spLocks noChangeArrowheads="1"/>
          </p:cNvSpPr>
          <p:nvPr/>
        </p:nvSpPr>
        <p:spPr bwMode="auto">
          <a:xfrm>
            <a:off x="4676451" y="14216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11" name="Rectangle 20"/>
          <p:cNvSpPr>
            <a:spLocks noChangeArrowheads="1"/>
          </p:cNvSpPr>
          <p:nvPr/>
        </p:nvSpPr>
        <p:spPr bwMode="auto">
          <a:xfrm>
            <a:off x="4219251" y="2031215"/>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12" name="Rectangle 21"/>
          <p:cNvSpPr>
            <a:spLocks noChangeArrowheads="1"/>
          </p:cNvSpPr>
          <p:nvPr/>
        </p:nvSpPr>
        <p:spPr bwMode="auto">
          <a:xfrm>
            <a:off x="4676451" y="2031215"/>
            <a:ext cx="457200" cy="137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p:txBody>
      </p:sp>
      <p:sp>
        <p:nvSpPr>
          <p:cNvPr id="13" name="Rectangle 22"/>
          <p:cNvSpPr>
            <a:spLocks noChangeArrowheads="1"/>
          </p:cNvSpPr>
          <p:nvPr/>
        </p:nvSpPr>
        <p:spPr bwMode="auto">
          <a:xfrm>
            <a:off x="6810051" y="13454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14" name="Rectangle 23"/>
          <p:cNvSpPr>
            <a:spLocks noChangeArrowheads="1"/>
          </p:cNvSpPr>
          <p:nvPr/>
        </p:nvSpPr>
        <p:spPr bwMode="auto">
          <a:xfrm>
            <a:off x="6810051" y="1955015"/>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3</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a:p>
            <a:pPr algn="ctr">
              <a:spcBef>
                <a:spcPct val="0"/>
              </a:spcBef>
              <a:buClrTx/>
              <a:buSzTx/>
              <a:buFontTx/>
              <a:buNone/>
            </a:pPr>
            <a:r>
              <a:rPr kumimoji="0" lang="en-US" altLang="en-US"/>
              <a:t>3</a:t>
            </a:r>
          </a:p>
        </p:txBody>
      </p:sp>
      <p:sp>
        <p:nvSpPr>
          <p:cNvPr id="15" name="Rectangle 25"/>
          <p:cNvSpPr>
            <a:spLocks noChangeArrowheads="1"/>
          </p:cNvSpPr>
          <p:nvPr/>
        </p:nvSpPr>
        <p:spPr bwMode="auto">
          <a:xfrm>
            <a:off x="7267251" y="13454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16" name="Rectangle 27"/>
          <p:cNvSpPr>
            <a:spLocks noChangeArrowheads="1"/>
          </p:cNvSpPr>
          <p:nvPr/>
        </p:nvSpPr>
        <p:spPr bwMode="auto">
          <a:xfrm>
            <a:off x="7267251" y="1955015"/>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a:p>
            <a:pPr algn="ctr">
              <a:spcBef>
                <a:spcPct val="0"/>
              </a:spcBef>
              <a:buClrTx/>
              <a:buSzTx/>
              <a:buFontTx/>
              <a:buNone/>
            </a:pPr>
            <a:r>
              <a:rPr kumimoji="0" lang="en-US" altLang="en-US" i="0"/>
              <a:t>b</a:t>
            </a:r>
          </a:p>
        </p:txBody>
      </p:sp>
      <p:sp>
        <p:nvSpPr>
          <p:cNvPr id="17" name="Rectangle 28"/>
          <p:cNvSpPr>
            <a:spLocks noChangeArrowheads="1"/>
          </p:cNvSpPr>
          <p:nvPr/>
        </p:nvSpPr>
        <p:spPr bwMode="auto">
          <a:xfrm>
            <a:off x="7724451" y="1345415"/>
            <a:ext cx="457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E</a:t>
            </a:r>
          </a:p>
        </p:txBody>
      </p:sp>
      <p:sp>
        <p:nvSpPr>
          <p:cNvPr id="18" name="Rectangle 29"/>
          <p:cNvSpPr>
            <a:spLocks noChangeArrowheads="1"/>
          </p:cNvSpPr>
          <p:nvPr/>
        </p:nvSpPr>
        <p:spPr bwMode="auto">
          <a:xfrm>
            <a:off x="7724451" y="1955015"/>
            <a:ext cx="4572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endParaRPr kumimoji="0" lang="en-US" altLang="en-US" b="1"/>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19" name="Text Box 30"/>
          <p:cNvSpPr txBox="1">
            <a:spLocks noChangeArrowheads="1"/>
          </p:cNvSpPr>
          <p:nvPr/>
        </p:nvSpPr>
        <p:spPr bwMode="auto">
          <a:xfrm>
            <a:off x="3990651" y="3402815"/>
            <a:ext cx="2603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buClrTx/>
              <a:buSzTx/>
              <a:buFontTx/>
              <a:buNone/>
            </a:pPr>
            <a:r>
              <a:rPr kumimoji="0" lang="en-US" altLang="en-US"/>
              <a:t>r</a:t>
            </a:r>
          </a:p>
        </p:txBody>
      </p:sp>
      <p:sp>
        <p:nvSpPr>
          <p:cNvPr id="20" name="Rectangle 4"/>
          <p:cNvSpPr>
            <a:spLocks noChangeArrowheads="1"/>
          </p:cNvSpPr>
          <p:nvPr/>
        </p:nvSpPr>
        <p:spPr bwMode="auto">
          <a:xfrm>
            <a:off x="4981251" y="4085440"/>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a:t>
            </a:r>
          </a:p>
        </p:txBody>
      </p:sp>
      <p:sp>
        <p:nvSpPr>
          <p:cNvPr id="21" name="Rectangle 5"/>
          <p:cNvSpPr>
            <a:spLocks noChangeArrowheads="1"/>
          </p:cNvSpPr>
          <p:nvPr/>
        </p:nvSpPr>
        <p:spPr bwMode="auto">
          <a:xfrm>
            <a:off x="5416226" y="4085440"/>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B</a:t>
            </a:r>
          </a:p>
        </p:txBody>
      </p:sp>
      <p:sp>
        <p:nvSpPr>
          <p:cNvPr id="22" name="Rectangle 6"/>
          <p:cNvSpPr>
            <a:spLocks noChangeArrowheads="1"/>
          </p:cNvSpPr>
          <p:nvPr/>
        </p:nvSpPr>
        <p:spPr bwMode="auto">
          <a:xfrm>
            <a:off x="4981251" y="4653765"/>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23" name="Rectangle 7"/>
          <p:cNvSpPr>
            <a:spLocks noChangeArrowheads="1"/>
          </p:cNvSpPr>
          <p:nvPr/>
        </p:nvSpPr>
        <p:spPr bwMode="auto">
          <a:xfrm>
            <a:off x="5416226" y="4653765"/>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1</a:t>
            </a:r>
          </a:p>
          <a:p>
            <a:pPr algn="ctr">
              <a:spcBef>
                <a:spcPct val="0"/>
              </a:spcBef>
              <a:buClrTx/>
              <a:buSzTx/>
              <a:buFontTx/>
              <a:buNone/>
            </a:pPr>
            <a:r>
              <a:rPr kumimoji="0" lang="en-US" altLang="en-US"/>
              <a:t>2</a:t>
            </a:r>
          </a:p>
        </p:txBody>
      </p:sp>
      <p:sp>
        <p:nvSpPr>
          <p:cNvPr id="24" name="Rectangle 8"/>
          <p:cNvSpPr>
            <a:spLocks noChangeArrowheads="1"/>
          </p:cNvSpPr>
          <p:nvPr/>
        </p:nvSpPr>
        <p:spPr bwMode="auto">
          <a:xfrm>
            <a:off x="5851201" y="4085440"/>
            <a:ext cx="436563"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C</a:t>
            </a:r>
          </a:p>
        </p:txBody>
      </p:sp>
      <p:sp>
        <p:nvSpPr>
          <p:cNvPr id="25" name="Rectangle 9"/>
          <p:cNvSpPr>
            <a:spLocks noChangeArrowheads="1"/>
          </p:cNvSpPr>
          <p:nvPr/>
        </p:nvSpPr>
        <p:spPr bwMode="auto">
          <a:xfrm>
            <a:off x="6287764" y="4085440"/>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D</a:t>
            </a:r>
          </a:p>
        </p:txBody>
      </p:sp>
      <p:sp>
        <p:nvSpPr>
          <p:cNvPr id="26" name="Rectangle 10"/>
          <p:cNvSpPr>
            <a:spLocks noChangeArrowheads="1"/>
          </p:cNvSpPr>
          <p:nvPr/>
        </p:nvSpPr>
        <p:spPr bwMode="auto">
          <a:xfrm>
            <a:off x="5851201" y="4653765"/>
            <a:ext cx="436563"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27" name="Rectangle 11"/>
          <p:cNvSpPr>
            <a:spLocks noChangeArrowheads="1"/>
          </p:cNvSpPr>
          <p:nvPr/>
        </p:nvSpPr>
        <p:spPr bwMode="auto">
          <a:xfrm>
            <a:off x="6287764" y="4653765"/>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a</a:t>
            </a:r>
          </a:p>
          <a:p>
            <a:pPr algn="ctr">
              <a:spcBef>
                <a:spcPct val="0"/>
              </a:spcBef>
              <a:buClrTx/>
              <a:buSzTx/>
              <a:buFontTx/>
              <a:buNone/>
            </a:pPr>
            <a:r>
              <a:rPr kumimoji="0" lang="en-US" altLang="en-US" i="0"/>
              <a:t>b</a:t>
            </a:r>
          </a:p>
        </p:txBody>
      </p:sp>
      <p:sp>
        <p:nvSpPr>
          <p:cNvPr id="28" name="Rectangle 12"/>
          <p:cNvSpPr>
            <a:spLocks noChangeArrowheads="1"/>
          </p:cNvSpPr>
          <p:nvPr/>
        </p:nvSpPr>
        <p:spPr bwMode="auto">
          <a:xfrm>
            <a:off x="6722739" y="4085440"/>
            <a:ext cx="434975" cy="4968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E</a:t>
            </a:r>
          </a:p>
        </p:txBody>
      </p:sp>
      <p:sp>
        <p:nvSpPr>
          <p:cNvPr id="29" name="Rectangle 13"/>
          <p:cNvSpPr>
            <a:spLocks noChangeArrowheads="1"/>
          </p:cNvSpPr>
          <p:nvPr/>
        </p:nvSpPr>
        <p:spPr bwMode="auto">
          <a:xfrm>
            <a:off x="6722739" y="4653765"/>
            <a:ext cx="434975" cy="1350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a:p>
            <a:pPr algn="ctr">
              <a:spcBef>
                <a:spcPct val="0"/>
              </a:spcBef>
              <a:buClrTx/>
              <a:buSzTx/>
              <a:buFontTx/>
              <a:buNone/>
            </a:pPr>
            <a:r>
              <a:rPr kumimoji="0" lang="en-US" altLang="en-US"/>
              <a:t></a:t>
            </a:r>
          </a:p>
        </p:txBody>
      </p:sp>
      <p:sp>
        <p:nvSpPr>
          <p:cNvPr id="30" name="Text Box 31"/>
          <p:cNvSpPr txBox="1">
            <a:spLocks noChangeArrowheads="1"/>
          </p:cNvSpPr>
          <p:nvPr/>
        </p:nvSpPr>
        <p:spPr bwMode="auto">
          <a:xfrm>
            <a:off x="7343451" y="3402815"/>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buClrTx/>
              <a:buSzTx/>
              <a:buFontTx/>
              <a:buNone/>
            </a:pPr>
            <a:r>
              <a:rPr kumimoji="0" lang="en-US" altLang="en-US"/>
              <a:t>s</a:t>
            </a:r>
          </a:p>
        </p:txBody>
      </p:sp>
      <p:grpSp>
        <p:nvGrpSpPr>
          <p:cNvPr id="31" name="Group 36"/>
          <p:cNvGrpSpPr>
            <a:grpSpLocks/>
          </p:cNvGrpSpPr>
          <p:nvPr/>
        </p:nvGrpSpPr>
        <p:grpSpPr bwMode="auto">
          <a:xfrm>
            <a:off x="2657151" y="3987015"/>
            <a:ext cx="7029450" cy="409575"/>
            <a:chOff x="288" y="2688"/>
            <a:chExt cx="4428" cy="258"/>
          </a:xfrm>
        </p:grpSpPr>
        <p:sp>
          <p:nvSpPr>
            <p:cNvPr id="32" name="Rectangle 33"/>
            <p:cNvSpPr>
              <a:spLocks noChangeArrowheads="1"/>
            </p:cNvSpPr>
            <p:nvPr/>
          </p:nvSpPr>
          <p:spPr bwMode="auto">
            <a:xfrm>
              <a:off x="288" y="2688"/>
              <a:ext cx="442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35000"/>
                </a:spcBef>
                <a:buSzTx/>
              </a:pPr>
              <a:r>
                <a:rPr lang="en-US" altLang="en-US" sz="2000" dirty="0">
                  <a:latin typeface="Helvetica" panose="020B0604020202020204" pitchFamily="34" charset="0"/>
                </a:rPr>
                <a:t>r     s</a:t>
              </a:r>
            </a:p>
          </p:txBody>
        </p:sp>
        <p:sp>
          <p:nvSpPr>
            <p:cNvPr id="33" name="AutoShape 35"/>
            <p:cNvSpPr>
              <a:spLocks noChangeArrowheads="1"/>
            </p:cNvSpPr>
            <p:nvPr/>
          </p:nvSpPr>
          <p:spPr bwMode="auto">
            <a:xfrm rot="16200000" flipV="1">
              <a:off x="470" y="2784"/>
              <a:ext cx="96" cy="96"/>
            </a:xfrm>
            <a:prstGeom prst="flowChartCollat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pic>
        <p:nvPicPr>
          <p:cNvPr id="34" name="Picture 33"/>
          <p:cNvPicPr>
            <a:picLocks noChangeAspect="1"/>
          </p:cNvPicPr>
          <p:nvPr/>
        </p:nvPicPr>
        <p:blipFill>
          <a:blip r:embed="rId2"/>
          <a:stretch>
            <a:fillRect/>
          </a:stretch>
        </p:blipFill>
        <p:spPr>
          <a:xfrm>
            <a:off x="3261988" y="1344317"/>
            <a:ext cx="1914525" cy="2084996"/>
          </a:xfrm>
          <a:prstGeom prst="rect">
            <a:avLst/>
          </a:prstGeom>
        </p:spPr>
      </p:pic>
      <p:pic>
        <p:nvPicPr>
          <p:cNvPr id="35" name="Picture 34"/>
          <p:cNvPicPr>
            <a:picLocks noChangeAspect="1"/>
          </p:cNvPicPr>
          <p:nvPr/>
        </p:nvPicPr>
        <p:blipFill>
          <a:blip r:embed="rId3"/>
          <a:stretch>
            <a:fillRect/>
          </a:stretch>
        </p:blipFill>
        <p:spPr>
          <a:xfrm>
            <a:off x="6760044" y="1269749"/>
            <a:ext cx="1465263" cy="2157933"/>
          </a:xfrm>
          <a:prstGeom prst="rect">
            <a:avLst/>
          </a:prstGeom>
        </p:spPr>
      </p:pic>
      <p:pic>
        <p:nvPicPr>
          <p:cNvPr id="36" name="Picture 35"/>
          <p:cNvPicPr>
            <a:picLocks noChangeAspect="1"/>
          </p:cNvPicPr>
          <p:nvPr/>
        </p:nvPicPr>
        <p:blipFill>
          <a:blip r:embed="rId4"/>
          <a:stretch>
            <a:fillRect/>
          </a:stretch>
        </p:blipFill>
        <p:spPr>
          <a:xfrm>
            <a:off x="4981251" y="4079350"/>
            <a:ext cx="2211388" cy="1982624"/>
          </a:xfrm>
          <a:prstGeom prst="rect">
            <a:avLst/>
          </a:prstGeom>
        </p:spPr>
      </p:pic>
    </p:spTree>
    <p:extLst>
      <p:ext uri="{BB962C8B-B14F-4D97-AF65-F5344CB8AC3E}">
        <p14:creationId xmlns:p14="http://schemas.microsoft.com/office/powerpoint/2010/main" val="411858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Join / Inner Join Example</a:t>
            </a:r>
          </a:p>
        </p:txBody>
      </p:sp>
      <p:sp>
        <p:nvSpPr>
          <p:cNvPr id="4" name="Content Placeholder 3"/>
          <p:cNvSpPr>
            <a:spLocks noGrp="1"/>
          </p:cNvSpPr>
          <p:nvPr>
            <p:ph idx="1"/>
          </p:nvPr>
        </p:nvSpPr>
        <p:spPr/>
        <p:txBody>
          <a:bodyPr/>
          <a:lstStyle/>
          <a:p>
            <a:endParaRPr lang="en-US" dirty="0"/>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1911580"/>
          <a:ext cx="2345691"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sng" dirty="0" err="1">
                          <a:solidFill>
                            <a:schemeClr val="tx1"/>
                          </a:solidFill>
                        </a:rPr>
                        <a:t>RNo</a:t>
                      </a:r>
                      <a:endParaRPr lang="en-US" b="1" u="sng"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15479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514066" y="1389574"/>
            <a:ext cx="6217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100158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992701"/>
          <a:ext cx="5408930" cy="396240"/>
        </p:xfrm>
        <a:graphic>
          <a:graphicData uri="http://schemas.openxmlformats.org/drawingml/2006/table">
            <a:tbl>
              <a:tblPr firstRow="1" bandRow="1">
                <a:tableStyleId>{8EC20E35-A176-4012-BC5E-935CFFF8708E}</a:tableStyleId>
              </a:tblPr>
              <a:tblGrid>
                <a:gridCol w="54089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Natural Join between Student and Result.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7735265" y="1386362"/>
            <a:ext cx="32004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35265" y="99837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745294" y="988458"/>
          <a:ext cx="2310130" cy="396240"/>
        </p:xfrm>
        <a:graphic>
          <a:graphicData uri="http://schemas.openxmlformats.org/drawingml/2006/table">
            <a:tbl>
              <a:tblPr firstRow="1" bandRow="1">
                <a:tableStyleId>{8EC20E35-A176-4012-BC5E-935CFFF8708E}</a:tableStyleId>
              </a:tblPr>
              <a:tblGrid>
                <a:gridCol w="23101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754651" y="1911580"/>
          <a:ext cx="2867721" cy="82296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2203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54651" y="15479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217717" y="1920540"/>
          <a:ext cx="1167448"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tblGrid>
              <a:tr h="411480">
                <a:tc>
                  <a:txBody>
                    <a:bodyPr/>
                    <a:lstStyle/>
                    <a:p>
                      <a:pPr algn="l"/>
                      <a:r>
                        <a:rPr lang="en-US" b="1" u="sng" dirty="0" err="1">
                          <a:solidFill>
                            <a:schemeClr val="tx1"/>
                          </a:solidFill>
                        </a:rPr>
                        <a:t>RNo</a:t>
                      </a:r>
                      <a:endParaRPr lang="en-US" b="1" u="sng"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17717" y="1556927"/>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41" name="AutoShape 11"/>
          <p:cNvSpPr>
            <a:spLocks noChangeArrowheads="1"/>
          </p:cNvSpPr>
          <p:nvPr/>
        </p:nvSpPr>
        <p:spPr bwMode="auto">
          <a:xfrm rot="5400000">
            <a:off x="9802177" y="1061245"/>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cxnSp>
        <p:nvCxnSpPr>
          <p:cNvPr id="45" name="Straight Connector 44"/>
          <p:cNvCxnSpPr/>
          <p:nvPr/>
        </p:nvCxnSpPr>
        <p:spPr>
          <a:xfrm>
            <a:off x="529342" y="3695354"/>
            <a:ext cx="10424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29342" y="3307369"/>
          <a:ext cx="3489643" cy="396240"/>
        </p:xfrm>
        <a:graphic>
          <a:graphicData uri="http://schemas.openxmlformats.org/drawingml/2006/table">
            <a:tbl>
              <a:tblPr firstRow="1" bandRow="1">
                <a:tableStyleId>{8EC20E35-A176-4012-BC5E-935CFFF8708E}</a:tableStyleId>
              </a:tblPr>
              <a:tblGrid>
                <a:gridCol w="3489643">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Steps performed in Natural Join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4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29342" y="4230491"/>
          <a:ext cx="4937126" cy="2057400"/>
        </p:xfrm>
        <a:graphic>
          <a:graphicData uri="http://schemas.openxmlformats.org/drawingml/2006/table">
            <a:tbl>
              <a:tblPr firstRow="1" bandRow="1">
                <a:tableStyleId>{8EC20E35-A176-4012-BC5E-935CFFF8708E}</a:tableStyleId>
              </a:tblPr>
              <a:tblGrid>
                <a:gridCol w="1394143">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262380">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Student.RNo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Result.RNo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29342" y="3866878"/>
          <a:ext cx="2986405" cy="365760"/>
        </p:xfrm>
        <a:graphic>
          <a:graphicData uri="http://schemas.openxmlformats.org/drawingml/2006/table">
            <a:tbl>
              <a:tblPr firstRow="1" bandRow="1">
                <a:tableStyleId>{8EC20E35-A176-4012-BC5E-935CFFF8708E}</a:tableStyleId>
              </a:tblPr>
              <a:tblGrid>
                <a:gridCol w="29864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Step:1 Perform </a:t>
                      </a:r>
                      <a:r>
                        <a:rPr lang="en-US" b="1" dirty="0">
                          <a:solidFill>
                            <a:schemeClr val="tx2"/>
                          </a:solidFill>
                        </a:rPr>
                        <a:t>Cross</a:t>
                      </a:r>
                      <a:r>
                        <a:rPr lang="en-US" b="1" baseline="0" dirty="0">
                          <a:solidFill>
                            <a:schemeClr val="tx2"/>
                          </a:solidFill>
                        </a:rPr>
                        <a:t> Product</a:t>
                      </a:r>
                      <a:endParaRPr lang="en-US" b="1"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847300" y="4222470"/>
          <a:ext cx="4937126" cy="822960"/>
        </p:xfrm>
        <a:graphic>
          <a:graphicData uri="http://schemas.openxmlformats.org/drawingml/2006/table">
            <a:tbl>
              <a:tblPr firstRow="1" bandRow="1">
                <a:tableStyleId>{8EC20E35-A176-4012-BC5E-935CFFF8708E}</a:tableStyleId>
              </a:tblPr>
              <a:tblGrid>
                <a:gridCol w="1394143">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262380">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Student.RNo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Result.RNo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47300" y="3858857"/>
          <a:ext cx="3516630" cy="365760"/>
        </p:xfrm>
        <a:graphic>
          <a:graphicData uri="http://schemas.openxmlformats.org/drawingml/2006/table">
            <a:tbl>
              <a:tblPr firstRow="1" bandRow="1">
                <a:tableStyleId>{8EC20E35-A176-4012-BC5E-935CFFF8708E}</a:tableStyleId>
              </a:tblPr>
              <a:tblGrid>
                <a:gridCol w="351663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Step:2 </a:t>
                      </a:r>
                      <a:r>
                        <a:rPr lang="en-US" sz="1800" b="1" kern="1200" baseline="0" dirty="0">
                          <a:solidFill>
                            <a:schemeClr val="tx2"/>
                          </a:solidFill>
                          <a:latin typeface="+mn-lt"/>
                          <a:ea typeface="+mn-ea"/>
                          <a:cs typeface="+mn-cs"/>
                        </a:rPr>
                        <a:t>Removes inconsistent tuples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855874" y="5507981"/>
          <a:ext cx="2896871" cy="82296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55874" y="5144368"/>
          <a:ext cx="4215130" cy="365760"/>
        </p:xfrm>
        <a:graphic>
          <a:graphicData uri="http://schemas.openxmlformats.org/drawingml/2006/table">
            <a:tbl>
              <a:tblPr firstRow="1" bandRow="1">
                <a:tableStyleId>{8EC20E35-A176-4012-BC5E-935CFFF8708E}</a:tableStyleId>
              </a:tblPr>
              <a:tblGrid>
                <a:gridCol w="421513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Step:3 </a:t>
                      </a:r>
                      <a:r>
                        <a:rPr lang="en-US" sz="1800" b="1" kern="1200" baseline="0" dirty="0">
                          <a:solidFill>
                            <a:schemeClr val="tx2"/>
                          </a:solidFill>
                          <a:latin typeface="+mn-lt"/>
                          <a:ea typeface="+mn-ea"/>
                          <a:cs typeface="+mn-cs"/>
                        </a:rPr>
                        <a:t>Removes an attribute from duplicate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56" name="TextBox 55"/>
          <p:cNvSpPr txBox="1"/>
          <p:nvPr/>
        </p:nvSpPr>
        <p:spPr>
          <a:xfrm>
            <a:off x="5669280" y="2874350"/>
            <a:ext cx="6161649" cy="730313"/>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marL="112713" algn="l"/>
            <a:r>
              <a:rPr lang="en-US" sz="2000" dirty="0"/>
              <a:t>To perform a Natural Join there must be </a:t>
            </a:r>
            <a:r>
              <a:rPr lang="en-US" sz="2000" b="1" dirty="0">
                <a:solidFill>
                  <a:schemeClr val="accent6"/>
                </a:solidFill>
              </a:rPr>
              <a:t>one common attribute (column) </a:t>
            </a:r>
            <a:r>
              <a:rPr lang="en-US" sz="2000" dirty="0"/>
              <a:t>between two relations.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44040" y="3115440"/>
              <a:ext cx="5649480" cy="3132720"/>
            </p14:xfrm>
          </p:contentPart>
        </mc:Choice>
        <mc:Fallback xmlns="">
          <p:pic>
            <p:nvPicPr>
              <p:cNvPr id="3" name="Ink 2"/>
              <p:cNvPicPr/>
              <p:nvPr/>
            </p:nvPicPr>
            <p:blipFill>
              <a:blip r:embed="rId3"/>
              <a:stretch>
                <a:fillRect/>
              </a:stretch>
            </p:blipFill>
            <p:spPr>
              <a:xfrm>
                <a:off x="640440" y="3112920"/>
                <a:ext cx="5655600" cy="3138840"/>
              </a:xfrm>
              <a:prstGeom prst="rect">
                <a:avLst/>
              </a:prstGeom>
            </p:spPr>
          </p:pic>
        </mc:Fallback>
      </mc:AlternateContent>
    </p:spTree>
    <p:extLst>
      <p:ext uri="{BB962C8B-B14F-4D97-AF65-F5344CB8AC3E}">
        <p14:creationId xmlns:p14="http://schemas.microsoft.com/office/powerpoint/2010/main" val="236027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par>
                                <p:cTn id="55" presetID="22" presetClass="entr" presetSubtype="8"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CFBD-D5D2-4DD2-966C-D39C29658708}"/>
              </a:ext>
            </a:extLst>
          </p:cNvPr>
          <p:cNvSpPr>
            <a:spLocks noGrp="1"/>
          </p:cNvSpPr>
          <p:nvPr>
            <p:ph type="title"/>
          </p:nvPr>
        </p:nvSpPr>
        <p:spPr/>
        <p:txBody>
          <a:bodyPr/>
          <a:lstStyle/>
          <a:p>
            <a:r>
              <a:rPr lang="en-US" altLang="en-US" sz="3600" dirty="0">
                <a:effectLst>
                  <a:outerShdw blurRad="38100" dist="38100" dir="2700000" algn="tl">
                    <a:srgbClr val="C0C0C0"/>
                  </a:outerShdw>
                </a:effectLst>
              </a:rPr>
              <a:t>Attributes</a:t>
            </a:r>
            <a:endParaRPr lang="en-IN" dirty="0"/>
          </a:p>
        </p:txBody>
      </p:sp>
      <p:sp>
        <p:nvSpPr>
          <p:cNvPr id="3" name="Content Placeholder 2">
            <a:extLst>
              <a:ext uri="{FF2B5EF4-FFF2-40B4-BE49-F238E27FC236}">
                <a16:creationId xmlns:a16="http://schemas.microsoft.com/office/drawing/2014/main" id="{74C8076B-784B-421F-BD11-750D1D06C950}"/>
              </a:ext>
            </a:extLst>
          </p:cNvPr>
          <p:cNvSpPr>
            <a:spLocks noGrp="1"/>
          </p:cNvSpPr>
          <p:nvPr>
            <p:ph idx="1"/>
          </p:nvPr>
        </p:nvSpPr>
        <p:spPr/>
        <p:txBody>
          <a:bodyPr/>
          <a:lstStyle/>
          <a:p>
            <a:r>
              <a:rPr lang="en-US" dirty="0"/>
              <a:t>The set of allowed values for each attribute is called the </a:t>
            </a:r>
            <a:r>
              <a:rPr lang="en-US" dirty="0">
                <a:solidFill>
                  <a:srgbClr val="C00000"/>
                </a:solidFill>
              </a:rPr>
              <a:t>domain</a:t>
            </a:r>
            <a:r>
              <a:rPr lang="en-US" dirty="0"/>
              <a:t> of the attribute</a:t>
            </a:r>
          </a:p>
          <a:p>
            <a:r>
              <a:rPr lang="en-US" dirty="0"/>
              <a:t>Attribute values are (normally) required to be </a:t>
            </a:r>
            <a:r>
              <a:rPr lang="en-US" dirty="0">
                <a:solidFill>
                  <a:srgbClr val="C00000"/>
                </a:solidFill>
              </a:rPr>
              <a:t>atomic</a:t>
            </a:r>
            <a:r>
              <a:rPr lang="en-US" dirty="0"/>
              <a:t>; that is, indivisible</a:t>
            </a:r>
          </a:p>
          <a:p>
            <a:r>
              <a:rPr lang="en-US" dirty="0"/>
              <a:t>The special value </a:t>
            </a:r>
            <a:r>
              <a:rPr lang="en-US" dirty="0">
                <a:solidFill>
                  <a:srgbClr val="C00000"/>
                </a:solidFill>
              </a:rPr>
              <a:t>null  is a member of every domain</a:t>
            </a:r>
            <a:r>
              <a:rPr lang="en-US" dirty="0"/>
              <a:t>. Indicated that the value is “unknown” or does not exist</a:t>
            </a:r>
          </a:p>
          <a:p>
            <a:r>
              <a:rPr lang="en-US" dirty="0"/>
              <a:t>The null value causes complications in the definition of many operations</a:t>
            </a:r>
          </a:p>
          <a:p>
            <a:pPr lvl="1"/>
            <a:r>
              <a:rPr lang="en-US" dirty="0"/>
              <a:t>For example: consider a relation student(</a:t>
            </a:r>
            <a:r>
              <a:rPr lang="en-US" dirty="0" err="1"/>
              <a:t>rollno</a:t>
            </a:r>
            <a:r>
              <a:rPr lang="en-US" dirty="0"/>
              <a:t>, name, phone) and for a particular tuple(row) student does not carry phone.</a:t>
            </a:r>
          </a:p>
          <a:p>
            <a:pPr lvl="1"/>
            <a:r>
              <a:rPr lang="en-US" dirty="0"/>
              <a:t>We shall see later that null values cause a number of difficulties when we access or update the database.</a:t>
            </a:r>
          </a:p>
          <a:p>
            <a:r>
              <a:rPr lang="en-US" dirty="0"/>
              <a:t>Relations are Unordered</a:t>
            </a:r>
          </a:p>
          <a:p>
            <a:pPr lvl="1"/>
            <a:r>
              <a:rPr lang="en-US" dirty="0"/>
              <a:t>Order of tuples is irrelevant (tuples may be stored in an arbitrary order)</a:t>
            </a:r>
          </a:p>
          <a:p>
            <a:pPr lvl="1"/>
            <a:r>
              <a:rPr lang="en-US" dirty="0"/>
              <a:t>Example: instructor  relation with unordered tuples</a:t>
            </a:r>
          </a:p>
          <a:p>
            <a:pPr marL="0" indent="0">
              <a:buNone/>
            </a:pPr>
            <a:endParaRPr lang="en-IN" dirty="0"/>
          </a:p>
        </p:txBody>
      </p:sp>
    </p:spTree>
    <p:extLst>
      <p:ext uri="{BB962C8B-B14F-4D97-AF65-F5344CB8AC3E}">
        <p14:creationId xmlns:p14="http://schemas.microsoft.com/office/powerpoint/2010/main" val="213789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Join / Inner Join Example</a:t>
            </a:r>
          </a:p>
        </p:txBody>
      </p:sp>
      <p:sp>
        <p:nvSpPr>
          <p:cNvPr id="4" name="Content Placeholder 3"/>
          <p:cNvSpPr>
            <a:spLocks noGrp="1"/>
          </p:cNvSpPr>
          <p:nvPr>
            <p:ph idx="1"/>
          </p:nvPr>
        </p:nvSpPr>
        <p:spPr/>
        <p:txBody>
          <a:bodyPr/>
          <a:lstStyle/>
          <a:p>
            <a:endParaRPr lang="en-US" dirty="0"/>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1911580"/>
          <a:ext cx="2345691" cy="123444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sng" dirty="0">
                          <a:solidFill>
                            <a:schemeClr val="tx1"/>
                          </a:solidFill>
                        </a:rPr>
                        <a:t>BID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BName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HOD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Patel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1547967"/>
          <a:ext cx="878205" cy="365760"/>
        </p:xfrm>
        <a:graphic>
          <a:graphicData uri="http://schemas.openxmlformats.org/drawingml/2006/table">
            <a:tbl>
              <a:tblPr firstRow="1" bandRow="1">
                <a:tableStyleId>{8EC20E35-A176-4012-BC5E-935CFFF8708E}</a:tableStyleId>
              </a:tblPr>
              <a:tblGrid>
                <a:gridCol w="8782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514066" y="1389574"/>
            <a:ext cx="6217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100158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992701"/>
          <a:ext cx="5278755" cy="396240"/>
        </p:xfrm>
        <a:graphic>
          <a:graphicData uri="http://schemas.openxmlformats.org/drawingml/2006/table">
            <a:tbl>
              <a:tblPr firstRow="1" bandRow="1">
                <a:tableStyleId>{8EC20E35-A176-4012-BC5E-935CFFF8708E}</a:tableStyleId>
              </a:tblPr>
              <a:tblGrid>
                <a:gridCol w="527875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Natural Join between Branch and Faculty.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7735265" y="1386362"/>
            <a:ext cx="32004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35265" y="99837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745294" y="988455"/>
          <a:ext cx="2310130" cy="396240"/>
        </p:xfrm>
        <a:graphic>
          <a:graphicData uri="http://schemas.openxmlformats.org/drawingml/2006/table">
            <a:tbl>
              <a:tblPr firstRow="1" bandRow="1">
                <a:tableStyleId>{8EC20E35-A176-4012-BC5E-935CFFF8708E}</a:tableStyleId>
              </a:tblPr>
              <a:tblGrid>
                <a:gridCol w="23101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(Branch)      (Faculty)</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754651" y="1911580"/>
          <a:ext cx="3488083" cy="1234440"/>
        </p:xfrm>
        <a:graphic>
          <a:graphicData uri="http://schemas.openxmlformats.org/drawingml/2006/table">
            <a:tbl>
              <a:tblPr firstRow="1" bandRow="1">
                <a:tableStyleId>{8EC20E35-A176-4012-BC5E-935CFFF8708E}</a:tableStyleId>
              </a:tblPr>
              <a:tblGrid>
                <a:gridCol w="521361">
                  <a:extLst>
                    <a:ext uri="{9D8B030D-6E8A-4147-A177-3AD203B41FA5}">
                      <a16:colId xmlns:a16="http://schemas.microsoft.com/office/drawing/2014/main" val="20000"/>
                    </a:ext>
                  </a:extLst>
                </a:gridCol>
                <a:gridCol w="863918">
                  <a:extLst>
                    <a:ext uri="{9D8B030D-6E8A-4147-A177-3AD203B41FA5}">
                      <a16:colId xmlns:a16="http://schemas.microsoft.com/office/drawing/2014/main" val="20001"/>
                    </a:ext>
                  </a:extLst>
                </a:gridCol>
                <a:gridCol w="698818">
                  <a:extLst>
                    <a:ext uri="{9D8B030D-6E8A-4147-A177-3AD203B41FA5}">
                      <a16:colId xmlns:a16="http://schemas.microsoft.com/office/drawing/2014/main" val="20002"/>
                    </a:ext>
                  </a:extLst>
                </a:gridCol>
                <a:gridCol w="533718">
                  <a:extLst>
                    <a:ext uri="{9D8B030D-6E8A-4147-A177-3AD203B41FA5}">
                      <a16:colId xmlns:a16="http://schemas.microsoft.com/office/drawing/2014/main" val="20003"/>
                    </a:ext>
                  </a:extLst>
                </a:gridCol>
                <a:gridCol w="870268">
                  <a:extLst>
                    <a:ext uri="{9D8B030D-6E8A-4147-A177-3AD203B41FA5}">
                      <a16:colId xmlns:a16="http://schemas.microsoft.com/office/drawing/2014/main" val="20004"/>
                    </a:ext>
                  </a:extLst>
                </a:gridCol>
              </a:tblGrid>
              <a:tr h="411480">
                <a:tc>
                  <a:txBody>
                    <a:bodyPr/>
                    <a:lstStyle/>
                    <a:p>
                      <a:pPr algn="l"/>
                      <a:r>
                        <a:rPr lang="en-US" b="1" u="none" dirty="0">
                          <a:solidFill>
                            <a:schemeClr val="tx1"/>
                          </a:solidFill>
                        </a:rPr>
                        <a:t>BID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Bname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HOD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FID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FName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Patel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54651" y="15479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217717" y="1920540"/>
          <a:ext cx="1992588" cy="1234440"/>
        </p:xfrm>
        <a:graphic>
          <a:graphicData uri="http://schemas.openxmlformats.org/drawingml/2006/table">
            <a:tbl>
              <a:tblPr firstRow="1" bandRow="1">
                <a:tableStyleId>{8EC20E35-A176-4012-BC5E-935CFFF8708E}</a:tableStyleId>
              </a:tblPr>
              <a:tblGrid>
                <a:gridCol w="573405">
                  <a:extLst>
                    <a:ext uri="{9D8B030D-6E8A-4147-A177-3AD203B41FA5}">
                      <a16:colId xmlns:a16="http://schemas.microsoft.com/office/drawing/2014/main" val="20000"/>
                    </a:ext>
                  </a:extLst>
                </a:gridCol>
                <a:gridCol w="870268">
                  <a:extLst>
                    <a:ext uri="{9D8B030D-6E8A-4147-A177-3AD203B41FA5}">
                      <a16:colId xmlns:a16="http://schemas.microsoft.com/office/drawing/2014/main" val="20001"/>
                    </a:ext>
                  </a:extLst>
                </a:gridCol>
                <a:gridCol w="548915">
                  <a:extLst>
                    <a:ext uri="{9D8B030D-6E8A-4147-A177-3AD203B41FA5}">
                      <a16:colId xmlns:a16="http://schemas.microsoft.com/office/drawing/2014/main" val="20002"/>
                    </a:ext>
                  </a:extLst>
                </a:gridCol>
              </a:tblGrid>
              <a:tr h="411480">
                <a:tc>
                  <a:txBody>
                    <a:bodyPr/>
                    <a:lstStyle/>
                    <a:p>
                      <a:pPr algn="l"/>
                      <a:r>
                        <a:rPr lang="en-US" b="1" u="sng" dirty="0">
                          <a:solidFill>
                            <a:schemeClr val="tx1"/>
                          </a:solidFill>
                        </a:rPr>
                        <a:t>FID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FName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217717" y="1556927"/>
          <a:ext cx="897255" cy="365760"/>
        </p:xfrm>
        <a:graphic>
          <a:graphicData uri="http://schemas.openxmlformats.org/drawingml/2006/table">
            <a:tbl>
              <a:tblPr firstRow="1" bandRow="1">
                <a:tableStyleId>{8EC20E35-A176-4012-BC5E-935CFFF8708E}</a:tableStyleId>
              </a:tblPr>
              <a:tblGrid>
                <a:gridCol w="8972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Faculty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41" name="AutoShape 11"/>
          <p:cNvSpPr>
            <a:spLocks noChangeArrowheads="1"/>
          </p:cNvSpPr>
          <p:nvPr/>
        </p:nvSpPr>
        <p:spPr bwMode="auto">
          <a:xfrm rot="5400000">
            <a:off x="9732327" y="1059657"/>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
        <p:nvSpPr>
          <p:cNvPr id="31" name="TextBox 30"/>
          <p:cNvSpPr txBox="1"/>
          <p:nvPr/>
        </p:nvSpPr>
        <p:spPr>
          <a:xfrm>
            <a:off x="514066" y="3602536"/>
            <a:ext cx="10543140" cy="109728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marL="112713" algn="l"/>
            <a:r>
              <a:rPr lang="en-US" sz="2800" dirty="0"/>
              <a:t>To perform a Natural Join there must be </a:t>
            </a:r>
            <a:r>
              <a:rPr lang="en-US" sz="2800" b="1" dirty="0">
                <a:solidFill>
                  <a:schemeClr val="accent6"/>
                </a:solidFill>
              </a:rPr>
              <a:t>one common attribute (column) </a:t>
            </a:r>
            <a:r>
              <a:rPr lang="en-US" sz="2800" dirty="0"/>
              <a:t>between two relations.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070120" y="3251160"/>
              <a:ext cx="344520" cy="245520"/>
            </p14:xfrm>
          </p:contentPart>
        </mc:Choice>
        <mc:Fallback xmlns="">
          <p:pic>
            <p:nvPicPr>
              <p:cNvPr id="3" name="Ink 2"/>
              <p:cNvPicPr/>
              <p:nvPr/>
            </p:nvPicPr>
            <p:blipFill>
              <a:blip r:embed="rId3"/>
              <a:stretch>
                <a:fillRect/>
              </a:stretch>
            </p:blipFill>
            <p:spPr>
              <a:xfrm>
                <a:off x="8066160" y="3248280"/>
                <a:ext cx="351000" cy="252720"/>
              </a:xfrm>
              <a:prstGeom prst="rect">
                <a:avLst/>
              </a:prstGeom>
            </p:spPr>
          </p:pic>
        </mc:Fallback>
      </mc:AlternateContent>
    </p:spTree>
    <p:extLst>
      <p:ext uri="{BB962C8B-B14F-4D97-AF65-F5344CB8AC3E}">
        <p14:creationId xmlns:p14="http://schemas.microsoft.com/office/powerpoint/2010/main" val="18391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down relational algebra for the following tables/relations</a:t>
            </a:r>
          </a:p>
        </p:txBody>
      </p:sp>
      <p:sp>
        <p:nvSpPr>
          <p:cNvPr id="3" name="Content Placeholder 2"/>
          <p:cNvSpPr>
            <a:spLocks noGrp="1"/>
          </p:cNvSpPr>
          <p:nvPr>
            <p:ph idx="1"/>
          </p:nvPr>
        </p:nvSpPr>
        <p:spPr/>
        <p:txBody>
          <a:bodyPr/>
          <a:lstStyle/>
          <a:p>
            <a:r>
              <a:rPr lang="en-US" dirty="0"/>
              <a:t>Relations</a:t>
            </a:r>
          </a:p>
          <a:p>
            <a:pPr lvl="1"/>
            <a:r>
              <a:rPr lang="en-US" dirty="0"/>
              <a:t>Student (</a:t>
            </a:r>
            <a:r>
              <a:rPr lang="en-US" dirty="0" err="1"/>
              <a:t>Rno</a:t>
            </a:r>
            <a:r>
              <a:rPr lang="en-US" dirty="0"/>
              <a:t>, </a:t>
            </a:r>
            <a:r>
              <a:rPr lang="en-US" dirty="0" err="1"/>
              <a:t>Sname</a:t>
            </a:r>
            <a:r>
              <a:rPr lang="en-US" dirty="0"/>
              <a:t>, Address, City, Mobile)</a:t>
            </a:r>
          </a:p>
          <a:p>
            <a:pPr lvl="1"/>
            <a:r>
              <a:rPr lang="en-US" dirty="0"/>
              <a:t>Department (Did, </a:t>
            </a:r>
            <a:r>
              <a:rPr lang="en-US" dirty="0" err="1"/>
              <a:t>Dname</a:t>
            </a:r>
            <a:r>
              <a:rPr lang="en-US" dirty="0"/>
              <a:t>)</a:t>
            </a:r>
          </a:p>
          <a:p>
            <a:pPr lvl="1"/>
            <a:r>
              <a:rPr lang="en-US" dirty="0"/>
              <a:t>Academic (</a:t>
            </a:r>
            <a:r>
              <a:rPr lang="en-US" dirty="0" err="1"/>
              <a:t>Rno</a:t>
            </a:r>
            <a:r>
              <a:rPr lang="en-US" dirty="0"/>
              <a:t>, Did, SPI, CPI, Backlog)</a:t>
            </a:r>
          </a:p>
          <a:p>
            <a:pPr lvl="1"/>
            <a:r>
              <a:rPr lang="en-US" dirty="0"/>
              <a:t>Guide (</a:t>
            </a:r>
            <a:r>
              <a:rPr lang="en-US" dirty="0" err="1"/>
              <a:t>Rno</a:t>
            </a:r>
            <a:r>
              <a:rPr lang="en-US" dirty="0"/>
              <a:t>, </a:t>
            </a:r>
            <a:r>
              <a:rPr lang="en-US" dirty="0" err="1"/>
              <a:t>PName</a:t>
            </a:r>
            <a:r>
              <a:rPr lang="en-US" dirty="0"/>
              <a:t>, Fid)</a:t>
            </a:r>
          </a:p>
          <a:p>
            <a:pPr lvl="1"/>
            <a:r>
              <a:rPr lang="en-US" dirty="0"/>
              <a:t>Faculty (Fid, </a:t>
            </a:r>
            <a:r>
              <a:rPr lang="en-US" dirty="0" err="1"/>
              <a:t>Fname</a:t>
            </a:r>
            <a:r>
              <a:rPr lang="en-US" dirty="0"/>
              <a:t>, Subject, Did, Salary)</a:t>
            </a:r>
          </a:p>
        </p:txBody>
      </p:sp>
      <p:cxnSp>
        <p:nvCxnSpPr>
          <p:cNvPr id="13" name="Straight Connector 12"/>
          <p:cNvCxnSpPr/>
          <p:nvPr/>
        </p:nvCxnSpPr>
        <p:spPr>
          <a:xfrm>
            <a:off x="297204" y="3579111"/>
            <a:ext cx="11521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7204" y="319112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96133" y="3182238"/>
          <a:ext cx="10581005" cy="396240"/>
        </p:xfrm>
        <a:graphic>
          <a:graphicData uri="http://schemas.openxmlformats.org/drawingml/2006/table">
            <a:tbl>
              <a:tblPr firstRow="1" bandRow="1">
                <a:tableStyleId>{8EC20E35-A176-4012-BC5E-935CFFF8708E}</a:tableStyleId>
              </a:tblPr>
              <a:tblGrid>
                <a:gridCol w="1058100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List the </a:t>
                      </a:r>
                      <a:r>
                        <a:rPr lang="en-US" sz="2000" b="0" kern="1200" dirty="0">
                          <a:solidFill>
                            <a:schemeClr val="tx2"/>
                          </a:solidFill>
                          <a:latin typeface="+mn-lt"/>
                          <a:ea typeface="+mn-ea"/>
                          <a:cs typeface="+mn-cs"/>
                        </a:rPr>
                        <a:t>name of students </a:t>
                      </a:r>
                      <a:r>
                        <a:rPr lang="en-US" sz="2000" b="0" kern="1200" dirty="0">
                          <a:solidFill>
                            <a:schemeClr val="tx1"/>
                          </a:solidFill>
                          <a:latin typeface="+mn-lt"/>
                          <a:ea typeface="+mn-ea"/>
                          <a:cs typeface="+mn-cs"/>
                        </a:rPr>
                        <a:t>with their </a:t>
                      </a:r>
                      <a:r>
                        <a:rPr lang="en-US" sz="2000" b="0" kern="1200" dirty="0">
                          <a:solidFill>
                            <a:schemeClr val="tx2"/>
                          </a:solidFill>
                          <a:latin typeface="+mn-lt"/>
                          <a:ea typeface="+mn-ea"/>
                          <a:cs typeface="+mn-cs"/>
                        </a:rPr>
                        <a:t>department name</a:t>
                      </a:r>
                      <a:r>
                        <a:rPr lang="en-US" sz="2000" b="0" kern="1200" dirty="0">
                          <a:solidFill>
                            <a:schemeClr val="tx1"/>
                          </a:solidFill>
                          <a:latin typeface="+mn-lt"/>
                          <a:ea typeface="+mn-ea"/>
                          <a:cs typeface="+mn-cs"/>
                        </a:rPr>
                        <a:t> and </a:t>
                      </a:r>
                      <a:r>
                        <a:rPr lang="en-US" sz="2000" b="0" kern="1200" dirty="0">
                          <a:solidFill>
                            <a:schemeClr val="tx2"/>
                          </a:solidFill>
                          <a:latin typeface="+mn-lt"/>
                          <a:ea typeface="+mn-ea"/>
                          <a:cs typeface="+mn-cs"/>
                        </a:rPr>
                        <a:t>SPI</a:t>
                      </a:r>
                      <a:r>
                        <a:rPr lang="en-US" sz="2000" b="0" kern="1200" dirty="0">
                          <a:solidFill>
                            <a:schemeClr val="tx1"/>
                          </a:solidFill>
                          <a:latin typeface="+mn-lt"/>
                          <a:ea typeface="+mn-ea"/>
                          <a:cs typeface="+mn-cs"/>
                        </a:rPr>
                        <a:t> of all student </a:t>
                      </a:r>
                      <a:r>
                        <a:rPr lang="en-US" sz="2000" b="0" kern="1200" dirty="0">
                          <a:solidFill>
                            <a:schemeClr val="tx2"/>
                          </a:solidFill>
                          <a:latin typeface="+mn-lt"/>
                          <a:ea typeface="+mn-ea"/>
                          <a:cs typeface="+mn-cs"/>
                        </a:rPr>
                        <a:t>belong to “CE” department</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16" name="Straight Connector 15"/>
          <p:cNvCxnSpPr/>
          <p:nvPr/>
        </p:nvCxnSpPr>
        <p:spPr>
          <a:xfrm>
            <a:off x="297204" y="4263570"/>
            <a:ext cx="8138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7204" y="387558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07233" y="3746595"/>
          <a:ext cx="1867218" cy="518160"/>
        </p:xfrm>
        <a:graphic>
          <a:graphicData uri="http://schemas.openxmlformats.org/drawingml/2006/table">
            <a:tbl>
              <a:tblPr firstRow="1" bandRow="1">
                <a:tableStyleId>{8EC20E35-A176-4012-BC5E-935CFFF8708E}</a:tableStyleId>
              </a:tblPr>
              <a:tblGrid>
                <a:gridCol w="1867218">
                  <a:extLst>
                    <a:ext uri="{9D8B030D-6E8A-4147-A177-3AD203B41FA5}">
                      <a16:colId xmlns:a16="http://schemas.microsoft.com/office/drawing/2014/main" val="20000"/>
                    </a:ext>
                  </a:extLst>
                </a:gridCol>
              </a:tblGrid>
              <a:tr h="285488">
                <a:tc>
                  <a:txBody>
                    <a:bodyPr/>
                    <a:lstStyle/>
                    <a:p>
                      <a:pPr algn="l"/>
                      <a:r>
                        <a:rPr lang="en-US" sz="2800" b="0" dirty="0">
                          <a:solidFill>
                            <a:schemeClr val="tx1"/>
                          </a:solidFill>
                        </a:rPr>
                        <a:t>∏ </a:t>
                      </a:r>
                      <a:r>
                        <a:rPr lang="en-US" sz="2000" b="0" i="1" baseline="-25000" dirty="0" err="1">
                          <a:solidFill>
                            <a:schemeClr val="tx1"/>
                          </a:solidFill>
                        </a:rPr>
                        <a:t>Sname</a:t>
                      </a:r>
                      <a:r>
                        <a:rPr lang="en-US" sz="2000" b="0" i="1" baseline="-25000" dirty="0">
                          <a:solidFill>
                            <a:schemeClr val="tx1"/>
                          </a:solidFill>
                        </a:rPr>
                        <a:t>, </a:t>
                      </a:r>
                      <a:r>
                        <a:rPr lang="en-US" sz="2000" b="0" i="1" baseline="-25000" dirty="0" err="1">
                          <a:solidFill>
                            <a:schemeClr val="tx1"/>
                          </a:solidFill>
                        </a:rPr>
                        <a:t>Dname</a:t>
                      </a:r>
                      <a:r>
                        <a:rPr lang="en-US" sz="2000" b="0" i="1" baseline="-25000" dirty="0">
                          <a:solidFill>
                            <a:schemeClr val="tx1"/>
                          </a:solidFill>
                        </a:rPr>
                        <a:t>, SPI</a:t>
                      </a:r>
                      <a:r>
                        <a:rPr lang="en-US" sz="2000" b="0" baseline="0" dirty="0">
                          <a:solidFill>
                            <a:schemeClr val="tx1"/>
                          </a:solidFill>
                        </a:rPr>
                        <a:t> </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52862" y="3685923"/>
          <a:ext cx="5594668" cy="579120"/>
        </p:xfrm>
        <a:graphic>
          <a:graphicData uri="http://schemas.openxmlformats.org/drawingml/2006/table">
            <a:tbl>
              <a:tblPr firstRow="1" bandRow="1">
                <a:tableStyleId>{8EC20E35-A176-4012-BC5E-935CFFF8708E}</a:tableStyleId>
              </a:tblPr>
              <a:tblGrid>
                <a:gridCol w="5594668">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t>
                      </a:r>
                      <a:r>
                        <a:rPr lang="el-GR" sz="3200" b="0" dirty="0">
                          <a:solidFill>
                            <a:schemeClr val="tx1"/>
                          </a:solidFill>
                        </a:rPr>
                        <a:t>σ</a:t>
                      </a:r>
                      <a:r>
                        <a:rPr lang="en-US" sz="2400" b="0" baseline="-25000" dirty="0" err="1">
                          <a:solidFill>
                            <a:schemeClr val="tx1"/>
                          </a:solidFill>
                        </a:rPr>
                        <a:t>Dname</a:t>
                      </a:r>
                      <a:r>
                        <a:rPr lang="en-US" sz="2400" b="0" baseline="-25000" dirty="0">
                          <a:solidFill>
                            <a:schemeClr val="tx1"/>
                          </a:solidFill>
                        </a:rPr>
                        <a:t>=‘CE’</a:t>
                      </a:r>
                      <a:r>
                        <a:rPr lang="en-US" sz="2000" b="0" dirty="0">
                          <a:solidFill>
                            <a:schemeClr val="tx1"/>
                          </a:solidFill>
                        </a:rPr>
                        <a:t> (Student      (Department      Academic)))</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1" name="AutoShape 11"/>
          <p:cNvSpPr>
            <a:spLocks noChangeArrowheads="1"/>
          </p:cNvSpPr>
          <p:nvPr/>
        </p:nvSpPr>
        <p:spPr bwMode="auto">
          <a:xfrm rot="5400000">
            <a:off x="5236246" y="3880174"/>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
        <p:nvSpPr>
          <p:cNvPr id="22" name="AutoShape 11"/>
          <p:cNvSpPr>
            <a:spLocks noChangeArrowheads="1"/>
          </p:cNvSpPr>
          <p:nvPr/>
        </p:nvSpPr>
        <p:spPr bwMode="auto">
          <a:xfrm rot="5400000">
            <a:off x="6822158" y="3880174"/>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cxnSp>
        <p:nvCxnSpPr>
          <p:cNvPr id="23" name="Straight Connector 22"/>
          <p:cNvCxnSpPr/>
          <p:nvPr/>
        </p:nvCxnSpPr>
        <p:spPr>
          <a:xfrm>
            <a:off x="296267" y="5405326"/>
            <a:ext cx="9281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267" y="50173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95196" y="5008453"/>
          <a:ext cx="8380730" cy="396240"/>
        </p:xfrm>
        <a:graphic>
          <a:graphicData uri="http://schemas.openxmlformats.org/drawingml/2006/table">
            <a:tbl>
              <a:tblPr firstRow="1" bandRow="1">
                <a:tableStyleId>{8EC20E35-A176-4012-BC5E-935CFFF8708E}</a:tableStyleId>
              </a:tblPr>
              <a:tblGrid>
                <a:gridCol w="838073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the name of students with their project name whose guide is “A. J. Shah”.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6" name="Straight Connector 25"/>
          <p:cNvCxnSpPr/>
          <p:nvPr/>
        </p:nvCxnSpPr>
        <p:spPr>
          <a:xfrm>
            <a:off x="296267" y="6089785"/>
            <a:ext cx="7406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267" y="5701800"/>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06296" y="5572810"/>
          <a:ext cx="1514793" cy="518160"/>
        </p:xfrm>
        <a:graphic>
          <a:graphicData uri="http://schemas.openxmlformats.org/drawingml/2006/table">
            <a:tbl>
              <a:tblPr firstRow="1" bandRow="1">
                <a:tableStyleId>{8EC20E35-A176-4012-BC5E-935CFFF8708E}</a:tableStyleId>
              </a:tblPr>
              <a:tblGrid>
                <a:gridCol w="1514793">
                  <a:extLst>
                    <a:ext uri="{9D8B030D-6E8A-4147-A177-3AD203B41FA5}">
                      <a16:colId xmlns:a16="http://schemas.microsoft.com/office/drawing/2014/main" val="20000"/>
                    </a:ext>
                  </a:extLst>
                </a:gridCol>
              </a:tblGrid>
              <a:tr h="285488">
                <a:tc>
                  <a:txBody>
                    <a:bodyPr/>
                    <a:lstStyle/>
                    <a:p>
                      <a:pPr algn="l"/>
                      <a:r>
                        <a:rPr lang="en-US" sz="2800" b="0" dirty="0">
                          <a:solidFill>
                            <a:schemeClr val="tx1"/>
                          </a:solidFill>
                        </a:rPr>
                        <a:t>∏ </a:t>
                      </a:r>
                      <a:r>
                        <a:rPr lang="en-US" sz="2000" b="0" i="1" baseline="-25000" dirty="0" err="1">
                          <a:solidFill>
                            <a:schemeClr val="tx1"/>
                          </a:solidFill>
                        </a:rPr>
                        <a:t>Sname</a:t>
                      </a:r>
                      <a:r>
                        <a:rPr lang="en-US" sz="2000" b="0" i="1" baseline="-25000" dirty="0">
                          <a:solidFill>
                            <a:schemeClr val="tx1"/>
                          </a:solidFill>
                        </a:rPr>
                        <a:t>, </a:t>
                      </a:r>
                      <a:r>
                        <a:rPr lang="en-US" sz="2000" b="0" i="1" baseline="-25000" dirty="0" err="1">
                          <a:solidFill>
                            <a:schemeClr val="tx1"/>
                          </a:solidFill>
                        </a:rPr>
                        <a:t>Pname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643315" y="5512138"/>
          <a:ext cx="5199380" cy="579120"/>
        </p:xfrm>
        <a:graphic>
          <a:graphicData uri="http://schemas.openxmlformats.org/drawingml/2006/table">
            <a:tbl>
              <a:tblPr firstRow="1" bandRow="1">
                <a:tableStyleId>{8EC20E35-A176-4012-BC5E-935CFFF8708E}</a:tableStyleId>
              </a:tblPr>
              <a:tblGrid>
                <a:gridCol w="519938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t>
                      </a:r>
                      <a:r>
                        <a:rPr lang="el-GR" sz="3200" b="0" dirty="0">
                          <a:solidFill>
                            <a:schemeClr val="tx1"/>
                          </a:solidFill>
                        </a:rPr>
                        <a:t>σ</a:t>
                      </a:r>
                      <a:r>
                        <a:rPr lang="en-US" sz="2400" b="0" baseline="-25000" dirty="0" err="1">
                          <a:solidFill>
                            <a:schemeClr val="tx1"/>
                          </a:solidFill>
                        </a:rPr>
                        <a:t>Fname</a:t>
                      </a:r>
                      <a:r>
                        <a:rPr lang="en-US" sz="2400" b="0" baseline="-25000" dirty="0">
                          <a:solidFill>
                            <a:schemeClr val="tx1"/>
                          </a:solidFill>
                        </a:rPr>
                        <a:t>=‘</a:t>
                      </a:r>
                      <a:r>
                        <a:rPr lang="en-US" sz="2400" b="0" baseline="-25000" dirty="0" err="1">
                          <a:solidFill>
                            <a:schemeClr val="tx1"/>
                          </a:solidFill>
                        </a:rPr>
                        <a:t>A.J.Shah</a:t>
                      </a:r>
                      <a:r>
                        <a:rPr lang="en-US" sz="2400" b="0" baseline="-25000" dirty="0">
                          <a:solidFill>
                            <a:schemeClr val="tx1"/>
                          </a:solidFill>
                        </a:rPr>
                        <a:t>’</a:t>
                      </a:r>
                      <a:r>
                        <a:rPr lang="en-US" sz="2000" b="0" dirty="0">
                          <a:solidFill>
                            <a:schemeClr val="tx1"/>
                          </a:solidFill>
                        </a:rPr>
                        <a:t> (Student      (Guide      Faculty)))</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0" name="AutoShape 11"/>
          <p:cNvSpPr>
            <a:spLocks noChangeArrowheads="1"/>
          </p:cNvSpPr>
          <p:nvPr/>
        </p:nvSpPr>
        <p:spPr bwMode="auto">
          <a:xfrm rot="5400000">
            <a:off x="5418824" y="5706389"/>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
        <p:nvSpPr>
          <p:cNvPr id="32" name="AutoShape 11"/>
          <p:cNvSpPr>
            <a:spLocks noChangeArrowheads="1"/>
          </p:cNvSpPr>
          <p:nvPr/>
        </p:nvSpPr>
        <p:spPr bwMode="auto">
          <a:xfrm rot="5400000">
            <a:off x="6414186" y="5706389"/>
            <a:ext cx="274320" cy="274320"/>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IN" altLang="en-US"/>
          </a:p>
        </p:txBody>
      </p:sp>
    </p:spTree>
    <p:extLst>
      <p:ext uri="{BB962C8B-B14F-4D97-AF65-F5344CB8AC3E}">
        <p14:creationId xmlns:p14="http://schemas.microsoft.com/office/powerpoint/2010/main" val="32583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par>
                                <p:cTn id="65" presetID="22" presetClass="entr" presetSubtype="8"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par>
                                <p:cTn id="68" presetID="22" presetClass="entr" presetSubtype="8"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par>
                                <p:cTn id="76" presetID="22" presetClass="entr" presetSubtype="8"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left)">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Write down relational algebra for the following tables/relations</a:t>
            </a:r>
          </a:p>
        </p:txBody>
      </p:sp>
      <p:sp>
        <p:nvSpPr>
          <p:cNvPr id="3" name="Content Placeholder 2"/>
          <p:cNvSpPr>
            <a:spLocks noGrp="1"/>
          </p:cNvSpPr>
          <p:nvPr>
            <p:ph idx="1"/>
          </p:nvPr>
        </p:nvSpPr>
        <p:spPr/>
        <p:txBody>
          <a:bodyPr/>
          <a:lstStyle/>
          <a:p>
            <a:r>
              <a:rPr lang="en-US" sz="2200" dirty="0"/>
              <a:t>Relations</a:t>
            </a:r>
          </a:p>
          <a:p>
            <a:pPr lvl="1"/>
            <a:r>
              <a:rPr lang="en-US" dirty="0"/>
              <a:t>Student (</a:t>
            </a:r>
            <a:r>
              <a:rPr lang="en-US" dirty="0" err="1"/>
              <a:t>Rno</a:t>
            </a:r>
            <a:r>
              <a:rPr lang="en-US" dirty="0"/>
              <a:t>, </a:t>
            </a:r>
            <a:r>
              <a:rPr lang="en-US" dirty="0" err="1"/>
              <a:t>Sname</a:t>
            </a:r>
            <a:r>
              <a:rPr lang="en-US" dirty="0"/>
              <a:t>, Address, City, Mobile)</a:t>
            </a:r>
          </a:p>
          <a:p>
            <a:pPr lvl="1"/>
            <a:r>
              <a:rPr lang="en-US" dirty="0"/>
              <a:t>Department (Did, </a:t>
            </a:r>
            <a:r>
              <a:rPr lang="en-US" dirty="0" err="1"/>
              <a:t>Dname</a:t>
            </a:r>
            <a:r>
              <a:rPr lang="en-US" dirty="0"/>
              <a:t>)</a:t>
            </a:r>
          </a:p>
          <a:p>
            <a:pPr lvl="1"/>
            <a:r>
              <a:rPr lang="en-US" dirty="0"/>
              <a:t>Academic (</a:t>
            </a:r>
            <a:r>
              <a:rPr lang="en-US" dirty="0" err="1"/>
              <a:t>Rno</a:t>
            </a:r>
            <a:r>
              <a:rPr lang="en-US" dirty="0"/>
              <a:t>, Did, SPI, CPI, Backlog)</a:t>
            </a:r>
          </a:p>
          <a:p>
            <a:pPr lvl="1"/>
            <a:r>
              <a:rPr lang="en-US" dirty="0"/>
              <a:t>Guide (</a:t>
            </a:r>
            <a:r>
              <a:rPr lang="en-US" dirty="0" err="1"/>
              <a:t>Rno</a:t>
            </a:r>
            <a:r>
              <a:rPr lang="en-US" dirty="0"/>
              <a:t>, </a:t>
            </a:r>
            <a:r>
              <a:rPr lang="en-US" dirty="0" err="1"/>
              <a:t>PName</a:t>
            </a:r>
            <a:r>
              <a:rPr lang="en-US" dirty="0"/>
              <a:t>, Fid)</a:t>
            </a:r>
          </a:p>
          <a:p>
            <a:pPr lvl="1"/>
            <a:r>
              <a:rPr lang="en-US" dirty="0"/>
              <a:t>Faculty (Fid, </a:t>
            </a:r>
            <a:r>
              <a:rPr lang="en-US" dirty="0" err="1"/>
              <a:t>Fname</a:t>
            </a:r>
            <a:r>
              <a:rPr lang="en-US" dirty="0"/>
              <a:t>, Subject, Did, Salary)</a:t>
            </a:r>
          </a:p>
          <a:p>
            <a:r>
              <a:rPr lang="en-US" sz="2200" dirty="0"/>
              <a:t>List the </a:t>
            </a:r>
            <a:r>
              <a:rPr lang="en-US" sz="2200" dirty="0">
                <a:solidFill>
                  <a:schemeClr val="tx2"/>
                </a:solidFill>
              </a:rPr>
              <a:t>name of students </a:t>
            </a:r>
            <a:r>
              <a:rPr lang="en-US" sz="2200" dirty="0"/>
              <a:t>with their </a:t>
            </a:r>
            <a:r>
              <a:rPr lang="en-US" sz="2200" dirty="0">
                <a:solidFill>
                  <a:schemeClr val="tx2"/>
                </a:solidFill>
              </a:rPr>
              <a:t>department name </a:t>
            </a:r>
            <a:r>
              <a:rPr lang="en-US" sz="2200" dirty="0"/>
              <a:t>having </a:t>
            </a:r>
            <a:r>
              <a:rPr lang="en-US" sz="2200" dirty="0">
                <a:solidFill>
                  <a:schemeClr val="tx2"/>
                </a:solidFill>
              </a:rPr>
              <a:t>backlog 0</a:t>
            </a:r>
            <a:r>
              <a:rPr lang="en-US" sz="2200" dirty="0"/>
              <a:t>.</a:t>
            </a:r>
          </a:p>
          <a:p>
            <a:r>
              <a:rPr lang="en-US" sz="2200" dirty="0"/>
              <a:t>List the </a:t>
            </a:r>
            <a:r>
              <a:rPr lang="en-US" sz="2200" dirty="0">
                <a:solidFill>
                  <a:schemeClr val="tx2"/>
                </a:solidFill>
              </a:rPr>
              <a:t>name of faculties </a:t>
            </a:r>
            <a:r>
              <a:rPr lang="en-US" sz="2200" dirty="0"/>
              <a:t>with their </a:t>
            </a:r>
            <a:r>
              <a:rPr lang="en-US" sz="2200" dirty="0">
                <a:solidFill>
                  <a:schemeClr val="tx2"/>
                </a:solidFill>
              </a:rPr>
              <a:t>department name </a:t>
            </a:r>
            <a:r>
              <a:rPr lang="en-US" sz="2200" dirty="0"/>
              <a:t>and </a:t>
            </a:r>
            <a:r>
              <a:rPr lang="en-US" sz="2200" dirty="0">
                <a:solidFill>
                  <a:schemeClr val="tx2"/>
                </a:solidFill>
              </a:rPr>
              <a:t>salary</a:t>
            </a:r>
            <a:r>
              <a:rPr lang="en-US" sz="2200" dirty="0"/>
              <a:t> having </a:t>
            </a:r>
            <a:r>
              <a:rPr lang="en-US" sz="2200" dirty="0">
                <a:solidFill>
                  <a:schemeClr val="tx2"/>
                </a:solidFill>
              </a:rPr>
              <a:t>salary more than 25000</a:t>
            </a:r>
            <a:r>
              <a:rPr lang="en-US" sz="2200" dirty="0"/>
              <a:t> and </a:t>
            </a:r>
            <a:r>
              <a:rPr lang="en-US" sz="2200" dirty="0">
                <a:solidFill>
                  <a:schemeClr val="tx2"/>
                </a:solidFill>
              </a:rPr>
              <a:t>belongs to “CE” department</a:t>
            </a:r>
            <a:r>
              <a:rPr lang="en-US" sz="2200" dirty="0"/>
              <a:t>.</a:t>
            </a:r>
          </a:p>
          <a:p>
            <a:r>
              <a:rPr lang="en-US" sz="2200" dirty="0"/>
              <a:t>List the </a:t>
            </a:r>
            <a:r>
              <a:rPr lang="en-US" sz="2200" dirty="0">
                <a:solidFill>
                  <a:schemeClr val="tx2"/>
                </a:solidFill>
              </a:rPr>
              <a:t>name of all faculties </a:t>
            </a:r>
            <a:r>
              <a:rPr lang="en-US" sz="2200" dirty="0"/>
              <a:t>of </a:t>
            </a:r>
            <a:r>
              <a:rPr lang="en-US" sz="2200" dirty="0">
                <a:solidFill>
                  <a:schemeClr val="tx2"/>
                </a:solidFill>
              </a:rPr>
              <a:t>“CE” and “ME” department </a:t>
            </a:r>
            <a:r>
              <a:rPr lang="en-US" sz="2200" dirty="0"/>
              <a:t>whose </a:t>
            </a:r>
            <a:r>
              <a:rPr lang="en-US" sz="2200" dirty="0">
                <a:solidFill>
                  <a:schemeClr val="tx2"/>
                </a:solidFill>
              </a:rPr>
              <a:t>salary is more than 50000</a:t>
            </a:r>
            <a:r>
              <a:rPr lang="en-US" sz="2200" dirty="0"/>
              <a:t>.</a:t>
            </a:r>
          </a:p>
          <a:p>
            <a:r>
              <a:rPr lang="en-US" sz="2200" dirty="0"/>
              <a:t>Display the </a:t>
            </a:r>
            <a:r>
              <a:rPr lang="en-US" sz="2200" dirty="0">
                <a:solidFill>
                  <a:schemeClr val="tx2"/>
                </a:solidFill>
              </a:rPr>
              <a:t>students name </a:t>
            </a:r>
            <a:r>
              <a:rPr lang="en-US" sz="2200" dirty="0"/>
              <a:t>with their </a:t>
            </a:r>
            <a:r>
              <a:rPr lang="en-US" sz="2200" dirty="0">
                <a:solidFill>
                  <a:schemeClr val="tx2"/>
                </a:solidFill>
              </a:rPr>
              <a:t>project name </a:t>
            </a:r>
            <a:r>
              <a:rPr lang="en-US" sz="2200" dirty="0"/>
              <a:t>of all </a:t>
            </a:r>
            <a:r>
              <a:rPr lang="en-US" sz="2200" dirty="0">
                <a:solidFill>
                  <a:schemeClr val="tx2"/>
                </a:solidFill>
              </a:rPr>
              <a:t>“CE” department’s </a:t>
            </a:r>
            <a:r>
              <a:rPr lang="en-US" sz="2200" dirty="0"/>
              <a:t>students whose </a:t>
            </a:r>
            <a:r>
              <a:rPr lang="en-US" sz="2200" dirty="0">
                <a:solidFill>
                  <a:schemeClr val="tx2"/>
                </a:solidFill>
              </a:rPr>
              <a:t>guide is “Z.Z. Patel”</a:t>
            </a:r>
            <a:r>
              <a:rPr lang="en-US" sz="2200" dirty="0"/>
              <a:t>.</a:t>
            </a:r>
          </a:p>
          <a:p>
            <a:r>
              <a:rPr lang="en-US" sz="2200" dirty="0"/>
              <a:t>Display the </a:t>
            </a:r>
            <a:r>
              <a:rPr lang="en-US" sz="2200" dirty="0">
                <a:solidFill>
                  <a:schemeClr val="tx2"/>
                </a:solidFill>
              </a:rPr>
              <a:t>name of faculties </a:t>
            </a:r>
            <a:r>
              <a:rPr lang="en-US" sz="2200" dirty="0"/>
              <a:t>with their </a:t>
            </a:r>
            <a:r>
              <a:rPr lang="en-US" sz="2200" dirty="0">
                <a:solidFill>
                  <a:schemeClr val="tx2"/>
                </a:solidFill>
              </a:rPr>
              <a:t>department name </a:t>
            </a:r>
            <a:r>
              <a:rPr lang="en-US" sz="2200" dirty="0"/>
              <a:t>who belongs to </a:t>
            </a:r>
            <a:r>
              <a:rPr lang="en-US" sz="2200" dirty="0">
                <a:solidFill>
                  <a:schemeClr val="tx2"/>
                </a:solidFill>
              </a:rPr>
              <a:t>“CE” department </a:t>
            </a:r>
            <a:r>
              <a:rPr lang="en-US" sz="2200" dirty="0"/>
              <a:t>and </a:t>
            </a:r>
            <a:r>
              <a:rPr lang="en-US" sz="2200" dirty="0">
                <a:solidFill>
                  <a:schemeClr val="tx2"/>
                </a:solidFill>
              </a:rPr>
              <a:t>tough “CPU”</a:t>
            </a:r>
            <a:r>
              <a:rPr lang="en-US" sz="2200" dirty="0"/>
              <a:t> subject having </a:t>
            </a:r>
            <a:r>
              <a:rPr lang="en-US" sz="2200" dirty="0">
                <a:solidFill>
                  <a:schemeClr val="tx2"/>
                </a:solidFill>
              </a:rPr>
              <a:t>salary more than 25000</a:t>
            </a:r>
            <a:r>
              <a:rPr lang="en-US" sz="2200" dirty="0"/>
              <a:t>.</a:t>
            </a:r>
          </a:p>
          <a:p>
            <a:r>
              <a:rPr lang="en-US" sz="2200" dirty="0"/>
              <a:t>List the </a:t>
            </a:r>
            <a:r>
              <a:rPr lang="en-US" sz="2200" dirty="0">
                <a:solidFill>
                  <a:schemeClr val="tx2"/>
                </a:solidFill>
              </a:rPr>
              <a:t>name of students </a:t>
            </a:r>
            <a:r>
              <a:rPr lang="en-US" sz="2200" dirty="0"/>
              <a:t>with their </a:t>
            </a:r>
            <a:r>
              <a:rPr lang="en-US" sz="2200" dirty="0">
                <a:solidFill>
                  <a:schemeClr val="tx2"/>
                </a:solidFill>
              </a:rPr>
              <a:t>department name </a:t>
            </a:r>
            <a:r>
              <a:rPr lang="en-US" sz="2200" dirty="0"/>
              <a:t>doing </a:t>
            </a:r>
            <a:r>
              <a:rPr lang="en-US" sz="2200" dirty="0">
                <a:solidFill>
                  <a:schemeClr val="tx2"/>
                </a:solidFill>
              </a:rPr>
              <a:t>project “</a:t>
            </a:r>
            <a:r>
              <a:rPr lang="en-US" sz="2200" dirty="0" err="1">
                <a:solidFill>
                  <a:schemeClr val="tx2"/>
                </a:solidFill>
              </a:rPr>
              <a:t>Hackathon</a:t>
            </a:r>
            <a:r>
              <a:rPr lang="en-US" sz="2200" dirty="0">
                <a:solidFill>
                  <a:schemeClr val="tx2"/>
                </a:solidFill>
              </a:rPr>
              <a:t>” </a:t>
            </a:r>
            <a:r>
              <a:rPr lang="en-US" sz="2200" dirty="0"/>
              <a:t>under </a:t>
            </a:r>
            <a:r>
              <a:rPr lang="en-US" sz="2200" dirty="0">
                <a:solidFill>
                  <a:schemeClr val="tx2"/>
                </a:solidFill>
              </a:rPr>
              <a:t>guide “I. I. Shah”</a:t>
            </a:r>
            <a:r>
              <a:rPr lang="en-US" sz="2200" dirty="0"/>
              <a:t>.</a:t>
            </a:r>
          </a:p>
        </p:txBody>
      </p:sp>
    </p:spTree>
    <p:extLst>
      <p:ext uri="{BB962C8B-B14F-4D97-AF65-F5344CB8AC3E}">
        <p14:creationId xmlns:p14="http://schemas.microsoft.com/office/powerpoint/2010/main" val="378085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t>4(a)Theta Join Operation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tabLst>
                    <a:tab pos="3149600" algn="ctr"/>
                  </a:tabLst>
                </a:pPr>
                <a:r>
                  <a:rPr lang="en-US" altLang="en-US" dirty="0"/>
                  <a:t>The </a:t>
                </a:r>
                <a:r>
                  <a:rPr lang="en-US" altLang="en-US" b="1" dirty="0"/>
                  <a:t>join </a:t>
                </a:r>
                <a:r>
                  <a:rPr lang="en-US" altLang="en-US" dirty="0"/>
                  <a:t>operation allows us to combine  a select operation and a  </a:t>
                </a:r>
                <a:r>
                  <a:rPr lang="en-US" altLang="en-US" b="1" dirty="0"/>
                  <a:t> </a:t>
                </a:r>
                <a:r>
                  <a:rPr lang="en-US" altLang="en-US" dirty="0"/>
                  <a:t>Cartesian-Product  operation into a single operation.</a:t>
                </a:r>
              </a:p>
              <a:p>
                <a:pPr>
                  <a:tabLst>
                    <a:tab pos="3149600" algn="ctr"/>
                  </a:tabLst>
                </a:pPr>
                <a:r>
                  <a:rPr lang="en-US" altLang="en-US" dirty="0"/>
                  <a:t>Consider relations </a:t>
                </a:r>
                <a:r>
                  <a:rPr lang="en-US" altLang="en-US" i="1" dirty="0"/>
                  <a:t>r </a:t>
                </a:r>
                <a:r>
                  <a:rPr lang="en-US" altLang="en-US" dirty="0"/>
                  <a:t>(</a:t>
                </a:r>
                <a:r>
                  <a:rPr lang="en-US" altLang="en-US" i="1" dirty="0"/>
                  <a:t>R</a:t>
                </a:r>
                <a:r>
                  <a:rPr lang="en-US" altLang="en-US" dirty="0"/>
                  <a:t>) and </a:t>
                </a:r>
                <a:r>
                  <a:rPr lang="en-US" altLang="en-US" i="1" dirty="0"/>
                  <a:t>s </a:t>
                </a:r>
                <a:r>
                  <a:rPr lang="en-US" altLang="en-US" dirty="0"/>
                  <a:t>(</a:t>
                </a:r>
                <a:r>
                  <a:rPr lang="en-US" altLang="en-US" i="1" dirty="0"/>
                  <a:t>S</a:t>
                </a:r>
                <a:r>
                  <a:rPr lang="en-US" altLang="en-US" dirty="0"/>
                  <a:t>)</a:t>
                </a:r>
              </a:p>
              <a:p>
                <a:r>
                  <a:rPr lang="en-US" altLang="en-US" dirty="0"/>
                  <a:t>Let  </a:t>
                </a:r>
                <a:r>
                  <a:rPr lang="en-US" altLang="en-US" b="1" dirty="0"/>
                  <a:t>“theta” </a:t>
                </a:r>
                <a:r>
                  <a:rPr lang="en-US" altLang="en-US" dirty="0"/>
                  <a:t>be a predicate on attributes in the schema R “union” S. The join operation  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𝜃</m:t>
                        </m:r>
                      </m:sub>
                    </m:sSub>
                  </m:oMath>
                </a14:m>
                <a:r>
                  <a:rPr lang="en-US" altLang="en-US" dirty="0"/>
                  <a:t> s is defined as follows:</a:t>
                </a:r>
              </a:p>
              <a:p>
                <a:pPr>
                  <a:buNone/>
                </a:pPr>
                <a:r>
                  <a:rPr lang="en-US" altLang="en-US" i="1" dirty="0">
                    <a:sym typeface="Symbol" panose="05050102010706020507" pitchFamily="18" charset="2"/>
                  </a:rPr>
                  <a:t>       </a:t>
                </a:r>
                <a:r>
                  <a:rPr lang="en-US" altLang="en-US" dirty="0"/>
                  <a:t>         </a:t>
                </a:r>
                <a14:m>
                  <m:oMath xmlns:m="http://schemas.openxmlformats.org/officeDocument/2006/math">
                    <m:r>
                      <a:rPr lang="en-US" sz="3600" i="1">
                        <a:latin typeface="Cambria Math" panose="02040503050406030204" pitchFamily="18" charset="0"/>
                      </a:rPr>
                      <m:t>𝑟</m:t>
                    </m:r>
                    <m:sSub>
                      <m:sSubPr>
                        <m:ctrlPr>
                          <a:rPr lang="en-US" sz="3600" i="1">
                            <a:latin typeface="Cambria Math" panose="02040503050406030204" pitchFamily="18" charset="0"/>
                          </a:rPr>
                        </m:ctrlPr>
                      </m:sSubPr>
                      <m:e>
                        <m:r>
                          <a:rPr lang="en-US" sz="3600" i="1">
                            <a:latin typeface="Cambria Math" panose="02040503050406030204" pitchFamily="18" charset="0"/>
                          </a:rPr>
                          <m:t>⋈</m:t>
                        </m:r>
                      </m:e>
                      <m:sub>
                        <m:r>
                          <a:rPr lang="en-US" sz="3600" i="1">
                            <a:latin typeface="Cambria Math" panose="02040503050406030204" pitchFamily="18" charset="0"/>
                          </a:rPr>
                          <m:t>𝜃</m:t>
                        </m:r>
                      </m:sub>
                    </m:sSub>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𝜎</m:t>
                        </m:r>
                      </m:e>
                      <m:sub>
                        <m:r>
                          <a:rPr lang="en-US" sz="3600" i="1">
                            <a:latin typeface="Cambria Math" panose="02040503050406030204" pitchFamily="18" charset="0"/>
                          </a:rPr>
                          <m:t>𝜃</m:t>
                        </m:r>
                      </m:sub>
                    </m:sSub>
                    <m:r>
                      <a:rPr lang="en-US" sz="3600" i="1">
                        <a:latin typeface="Cambria Math" panose="02040503050406030204" pitchFamily="18" charset="0"/>
                      </a:rPr>
                      <m:t> (</m:t>
                    </m:r>
                    <m:r>
                      <a:rPr lang="en-US" sz="3600" i="1">
                        <a:latin typeface="Cambria Math" panose="02040503050406030204" pitchFamily="18" charset="0"/>
                      </a:rPr>
                      <m:t>𝑟</m:t>
                    </m:r>
                    <m:r>
                      <a:rPr lang="en-US" sz="3600" i="1">
                        <a:latin typeface="Cambria Math" panose="02040503050406030204" pitchFamily="18" charset="0"/>
                      </a:rPr>
                      <m:t> × </m:t>
                    </m:r>
                    <m:r>
                      <a:rPr lang="en-US" sz="3600" i="1">
                        <a:latin typeface="Cambria Math" panose="02040503050406030204" pitchFamily="18" charset="0"/>
                      </a:rPr>
                      <m:t>𝑠</m:t>
                    </m:r>
                    <m:r>
                      <a:rPr lang="en-US" sz="3600" i="1">
                        <a:latin typeface="Cambria Math" panose="02040503050406030204" pitchFamily="18" charset="0"/>
                      </a:rPr>
                      <m:t>)</m:t>
                    </m:r>
                  </m:oMath>
                </a14:m>
                <a:endParaRPr lang="en-US" altLang="ja-JP" sz="3600" dirty="0">
                  <a:sym typeface="Symbol" panose="05050102010706020507" pitchFamily="18" charset="2"/>
                </a:endParaRPr>
              </a:p>
              <a:p>
                <a:pPr>
                  <a:buNone/>
                </a:pPr>
                <a:r>
                  <a:rPr lang="en-US" altLang="ja-JP" sz="1000" dirty="0">
                    <a:sym typeface="Symbol" panose="05050102010706020507" pitchFamily="18" charset="2"/>
                  </a:rPr>
                  <a:t> </a:t>
                </a:r>
              </a:p>
              <a:p>
                <a:r>
                  <a:rPr lang="en-US" altLang="ja-JP" dirty="0">
                    <a:sym typeface="Symbol" panose="05050102010706020507" pitchFamily="18" charset="2"/>
                  </a:rPr>
                  <a:t>Thus</a:t>
                </a:r>
              </a:p>
              <a:p>
                <a:pPr marL="0" indent="0">
                  <a:buNone/>
                </a:pPr>
                <a:r>
                  <a:rPr lang="en-US" altLang="en-US" i="1" dirty="0">
                    <a:sym typeface="Symbol" panose="05050102010706020507" pitchFamily="18" charset="2"/>
                  </a:rPr>
                  <a:t>                  </a:t>
                </a:r>
                <a:r>
                  <a:rPr lang="en-US" altLang="en-US" sz="2800" i="1" dirty="0">
                    <a:sym typeface="Symbol" panose="05050102010706020507" pitchFamily="18" charset="2"/>
                  </a:rPr>
                  <a:t></a:t>
                </a:r>
                <a:r>
                  <a:rPr lang="en-US" altLang="en-US" sz="2800" dirty="0">
                    <a:sym typeface="Symbol" panose="05050102010706020507" pitchFamily="18" charset="2"/>
                  </a:rPr>
                  <a:t> </a:t>
                </a:r>
                <a:r>
                  <a:rPr lang="en-US" altLang="en-US" sz="2800" i="1" baseline="-25000" dirty="0">
                    <a:sym typeface="Symbol" panose="05050102010706020507" pitchFamily="18" charset="2"/>
                  </a:rPr>
                  <a:t>instructor.id =  teaches.id</a:t>
                </a:r>
                <a:r>
                  <a:rPr lang="en-US" altLang="ja-JP" sz="2800" i="1" baseline="-25000" dirty="0">
                    <a:sym typeface="Symbol" panose="05050102010706020507" pitchFamily="18" charset="2"/>
                  </a:rPr>
                  <a:t>  </a:t>
                </a:r>
                <a:r>
                  <a:rPr lang="en-US" altLang="ja-JP" sz="2800" dirty="0">
                    <a:sym typeface="Symbol" panose="05050102010706020507" pitchFamily="18" charset="2"/>
                  </a:rPr>
                  <a:t>(</a:t>
                </a:r>
                <a:r>
                  <a:rPr lang="en-US" altLang="ja-JP" sz="2800" i="1" dirty="0">
                    <a:sym typeface="Symbol" panose="05050102010706020507" pitchFamily="18" charset="2"/>
                  </a:rPr>
                  <a:t>instructor  </a:t>
                </a:r>
                <a:r>
                  <a:rPr lang="en-US" altLang="ja-JP" sz="2800" dirty="0">
                    <a:sym typeface="Symbol" panose="05050102010706020507" pitchFamily="18" charset="2"/>
                  </a:rPr>
                  <a:t>x</a:t>
                </a:r>
                <a:r>
                  <a:rPr lang="en-US" altLang="ja-JP" sz="2800" i="1" dirty="0">
                    <a:sym typeface="Symbol" panose="05050102010706020507" pitchFamily="18" charset="2"/>
                  </a:rPr>
                  <a:t> teaches </a:t>
                </a:r>
                <a:r>
                  <a:rPr lang="en-US" altLang="ja-JP" sz="2800" dirty="0">
                    <a:sym typeface="Symbol" panose="05050102010706020507" pitchFamily="18" charset="2"/>
                  </a:rPr>
                  <a:t>))</a:t>
                </a:r>
              </a:p>
              <a:p>
                <a:pPr marL="0" indent="0">
                  <a:buNone/>
                </a:pPr>
                <a:r>
                  <a:rPr lang="en-US" altLang="ja-JP" sz="1000" dirty="0">
                    <a:sym typeface="Symbol" panose="05050102010706020507" pitchFamily="18" charset="2"/>
                  </a:rPr>
                  <a:t> </a:t>
                </a:r>
              </a:p>
              <a:p>
                <a:r>
                  <a:rPr lang="en-US" altLang="ja-JP" dirty="0">
                    <a:sym typeface="Symbol" panose="05050102010706020507" pitchFamily="18" charset="2"/>
                  </a:rPr>
                  <a:t>Can equivalently be written as </a:t>
                </a:r>
              </a:p>
              <a:p>
                <a:pPr marL="0" indent="0">
                  <a:buNone/>
                </a:pPr>
                <a:endParaRPr lang="en-US" altLang="ja-JP" dirty="0">
                  <a:sym typeface="Symbol" panose="05050102010706020507" pitchFamily="18" charset="2"/>
                </a:endParaRPr>
              </a:p>
              <a:p>
                <a:pPr>
                  <a:buNone/>
                </a:pPr>
                <a:r>
                  <a:rPr lang="en-US" altLang="en-US" sz="2800" i="1" dirty="0">
                    <a:sym typeface="Symbol" panose="05050102010706020507" pitchFamily="18" charset="2"/>
                  </a:rPr>
                  <a:t>                 instructor</a:t>
                </a:r>
                <a:r>
                  <a:rPr lang="en-US" altLang="en-US" sz="2800" dirty="0">
                    <a:sym typeface="Symbol" panose="05050102010706020507" pitchFamily="18" charset="2"/>
                  </a:rPr>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m:t>
                        </m:r>
                      </m:e>
                      <m:sub>
                        <m:r>
                          <a:rPr lang="en-US" sz="2800" i="1">
                            <a:latin typeface="Cambria Math" panose="02040503050406030204" pitchFamily="18" charset="0"/>
                          </a:rPr>
                          <m:t> </m:t>
                        </m:r>
                      </m:sub>
                    </m:sSub>
                  </m:oMath>
                </a14:m>
                <a:r>
                  <a:rPr lang="en-US" sz="2800" i="1" baseline="-25000" dirty="0"/>
                  <a:t>Instructor.id = teaches.id</a:t>
                </a:r>
                <a:r>
                  <a:rPr lang="en-US" sz="2800" baseline="-25000" dirty="0"/>
                  <a:t> </a:t>
                </a:r>
                <a:r>
                  <a:rPr lang="en-US" sz="2800" i="1" dirty="0"/>
                  <a:t>teaches</a:t>
                </a:r>
                <a:r>
                  <a:rPr lang="en-US" sz="2800" dirty="0"/>
                  <a:t>.</a:t>
                </a:r>
              </a:p>
              <a:p>
                <a:pPr>
                  <a:buNone/>
                </a:pPr>
                <a:endParaRPr lang="en-US" altLang="ja-JP" dirty="0">
                  <a:sym typeface="Symbol" panose="05050102010706020507" pitchFamily="18" charset="2"/>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b="-2072"/>
                </a:stretch>
              </a:blipFill>
            </p:spPr>
            <p:txBody>
              <a:bodyPr/>
              <a:lstStyle/>
              <a:p>
                <a:r>
                  <a:rPr lang="en-IN">
                    <a:noFill/>
                  </a:rPr>
                  <a:t> </a:t>
                </a:r>
              </a:p>
            </p:txBody>
          </p:sp>
        </mc:Fallback>
      </mc:AlternateContent>
    </p:spTree>
    <p:extLst>
      <p:ext uri="{BB962C8B-B14F-4D97-AF65-F5344CB8AC3E}">
        <p14:creationId xmlns:p14="http://schemas.microsoft.com/office/powerpoint/2010/main" val="1403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Outer Join</a:t>
            </a:r>
          </a:p>
        </p:txBody>
      </p:sp>
      <p:sp>
        <p:nvSpPr>
          <p:cNvPr id="3" name="Content Placeholder 2"/>
          <p:cNvSpPr>
            <a:spLocks noGrp="1"/>
          </p:cNvSpPr>
          <p:nvPr>
            <p:ph idx="1"/>
          </p:nvPr>
        </p:nvSpPr>
        <p:spPr/>
        <p:txBody>
          <a:bodyPr/>
          <a:lstStyle/>
          <a:p>
            <a:r>
              <a:rPr lang="en-US" dirty="0"/>
              <a:t>In </a:t>
            </a:r>
            <a:r>
              <a:rPr lang="en-US" b="1" dirty="0">
                <a:solidFill>
                  <a:schemeClr val="accent6"/>
                </a:solidFill>
              </a:rPr>
              <a:t>natural join some records are missing</a:t>
            </a:r>
            <a:r>
              <a:rPr lang="en-US" dirty="0"/>
              <a:t>, if we </a:t>
            </a:r>
            <a:r>
              <a:rPr lang="en-US" b="1" dirty="0">
                <a:solidFill>
                  <a:schemeClr val="accent6"/>
                </a:solidFill>
              </a:rPr>
              <a:t>want that missing records </a:t>
            </a:r>
            <a:r>
              <a:rPr lang="en-US" dirty="0"/>
              <a:t>than we have to </a:t>
            </a:r>
            <a:r>
              <a:rPr lang="en-US" b="1" dirty="0">
                <a:solidFill>
                  <a:schemeClr val="accent6"/>
                </a:solidFill>
              </a:rPr>
              <a:t>use outer join</a:t>
            </a:r>
            <a:r>
              <a:rPr lang="en-US" dirty="0"/>
              <a:t>.</a:t>
            </a:r>
          </a:p>
        </p:txBody>
      </p:sp>
      <p:graphicFrame>
        <p:nvGraphicFramePr>
          <p:cNvPr id="4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0" y="2248123"/>
          <a:ext cx="4114981" cy="457200"/>
        </p:xfrm>
        <a:graphic>
          <a:graphicData uri="http://schemas.openxmlformats.org/drawingml/2006/table">
            <a:tbl>
              <a:tblPr firstRow="1" bandRow="1">
                <a:tableStyleId>{8EC20E35-A176-4012-BC5E-935CFFF8708E}</a:tableStyleId>
              </a:tblPr>
              <a:tblGrid>
                <a:gridCol w="731701">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457200">
                <a:tc>
                  <a:txBody>
                    <a:bodyPr/>
                    <a:lstStyle/>
                    <a:p>
                      <a:pPr algn="l"/>
                      <a:r>
                        <a:rPr lang="en-US" sz="2400" b="1" dirty="0">
                          <a:solidFill>
                            <a:schemeClr val="tx1"/>
                          </a:solidFill>
                        </a:rPr>
                        <a:t>Sr.</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kern="1200" dirty="0">
                          <a:solidFill>
                            <a:schemeClr val="tx1"/>
                          </a:solidFill>
                        </a:rPr>
                        <a:t>Outer Join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kern="1200" dirty="0">
                          <a:solidFill>
                            <a:schemeClr val="tx1"/>
                          </a:solidFill>
                          <a:latin typeface="+mn-lt"/>
                          <a:ea typeface="+mn-ea"/>
                          <a:cs typeface="+mn-cs"/>
                        </a:rPr>
                        <a:t>Symbol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0" y="2705890"/>
          <a:ext cx="411451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1</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Left Outer Join</a:t>
                      </a:r>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7487" y="1789182"/>
          <a:ext cx="3364230" cy="457200"/>
        </p:xfrm>
        <a:graphic>
          <a:graphicData uri="http://schemas.openxmlformats.org/drawingml/2006/table">
            <a:tbl>
              <a:tblPr firstRow="1" bandRow="1">
                <a:tableStyleId>{8EC20E35-A176-4012-BC5E-935CFFF8708E}</a:tableStyleId>
              </a:tblPr>
              <a:tblGrid>
                <a:gridCol w="3364230">
                  <a:extLst>
                    <a:ext uri="{9D8B030D-6E8A-4147-A177-3AD203B41FA5}">
                      <a16:colId xmlns:a16="http://schemas.microsoft.com/office/drawing/2014/main" val="20000"/>
                    </a:ext>
                  </a:extLst>
                </a:gridCol>
              </a:tblGrid>
              <a:tr h="285488">
                <a:tc>
                  <a:txBody>
                    <a:bodyPr/>
                    <a:lstStyle/>
                    <a:p>
                      <a:pPr algn="l"/>
                      <a:r>
                        <a:rPr lang="en-US" sz="2400" b="1" dirty="0">
                          <a:solidFill>
                            <a:schemeClr val="tx1"/>
                          </a:solidFill>
                        </a:rPr>
                        <a:t>Three types of Outer Join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2" y="3101984"/>
          <a:ext cx="411451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2</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Right Outer Join</a:t>
                      </a:r>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2" y="3495878"/>
          <a:ext cx="411451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3</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Full Outer Join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endParaRPr lang="en-US" sz="20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13" name="Group 12"/>
          <p:cNvGrpSpPr/>
          <p:nvPr/>
        </p:nvGrpSpPr>
        <p:grpSpPr>
          <a:xfrm>
            <a:off x="4326429" y="2818935"/>
            <a:ext cx="320358" cy="182881"/>
            <a:chOff x="2758122" y="2441257"/>
            <a:chExt cx="320358" cy="182881"/>
          </a:xfrm>
        </p:grpSpPr>
        <p:sp>
          <p:nvSpPr>
            <p:cNvPr id="14" name="Flowchart: Collate 13"/>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461288" y="3211811"/>
            <a:ext cx="321467" cy="182881"/>
            <a:chOff x="3048000" y="2819400"/>
            <a:chExt cx="321467" cy="182881"/>
          </a:xfrm>
        </p:grpSpPr>
        <p:sp>
          <p:nvSpPr>
            <p:cNvPr id="18" name="Flowchart: Collate 17"/>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326429" y="3601065"/>
            <a:ext cx="457836" cy="182881"/>
            <a:chOff x="2803842" y="3246119"/>
            <a:chExt cx="457836" cy="182881"/>
          </a:xfrm>
        </p:grpSpPr>
        <p:sp>
          <p:nvSpPr>
            <p:cNvPr id="22" name="Flowchart: Collate 21"/>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514066" y="4237536"/>
            <a:ext cx="10543140" cy="109728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marL="112713" algn="l"/>
            <a:r>
              <a:rPr lang="en-US" sz="2800" dirty="0"/>
              <a:t>To perform a Outer Join there must be </a:t>
            </a:r>
            <a:r>
              <a:rPr lang="en-US" sz="2800" b="1" dirty="0">
                <a:solidFill>
                  <a:schemeClr val="accent6"/>
                </a:solidFill>
              </a:rPr>
              <a:t>one common attribute (column) </a:t>
            </a:r>
            <a:r>
              <a:rPr lang="en-US" sz="2800" dirty="0"/>
              <a:t>between two relations.</a:t>
            </a:r>
          </a:p>
        </p:txBody>
      </p:sp>
    </p:spTree>
    <p:extLst>
      <p:ext uri="{BB962C8B-B14F-4D97-AF65-F5344CB8AC3E}">
        <p14:creationId xmlns:p14="http://schemas.microsoft.com/office/powerpoint/2010/main" val="245174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 Left Outer Join</a:t>
            </a:r>
          </a:p>
        </p:txBody>
      </p:sp>
      <p:sp>
        <p:nvSpPr>
          <p:cNvPr id="3" name="Content Placeholder 2"/>
          <p:cNvSpPr>
            <a:spLocks noGrp="1"/>
          </p:cNvSpPr>
          <p:nvPr>
            <p:ph idx="1"/>
          </p:nvPr>
        </p:nvSpPr>
        <p:spPr/>
        <p:txBody>
          <a:bodyPr/>
          <a:lstStyle/>
          <a:p>
            <a:r>
              <a:rPr lang="en-US" dirty="0"/>
              <a:t>Symbol:</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Algebra-2</a:t>
            </a:r>
            <a:endParaRPr lang="en-US" dirty="0"/>
          </a:p>
          <a:p>
            <a:r>
              <a:rPr lang="en-US" dirty="0"/>
              <a:t>Operation: </a:t>
            </a:r>
          </a:p>
          <a:p>
            <a:pPr lvl="1"/>
            <a:r>
              <a:rPr lang="en-US" dirty="0"/>
              <a:t>Display </a:t>
            </a:r>
            <a:r>
              <a:rPr lang="en-US" b="1" dirty="0">
                <a:solidFill>
                  <a:schemeClr val="accent6"/>
                </a:solidFill>
              </a:rPr>
              <a:t>all the tuples of the left relation </a:t>
            </a:r>
            <a:r>
              <a:rPr lang="en-US" dirty="0"/>
              <a:t>even though there is no matching tuple in the right relation. </a:t>
            </a:r>
          </a:p>
          <a:p>
            <a:pPr lvl="1"/>
            <a:r>
              <a:rPr lang="en-US" dirty="0"/>
              <a:t>For such kind of </a:t>
            </a:r>
            <a:r>
              <a:rPr lang="en-US" b="1" dirty="0">
                <a:solidFill>
                  <a:schemeClr val="accent6"/>
                </a:solidFill>
              </a:rPr>
              <a:t>tuples having no matching</a:t>
            </a:r>
            <a:r>
              <a:rPr lang="en-US" dirty="0"/>
              <a:t>, the attributes of right relation will be </a:t>
            </a:r>
            <a:r>
              <a:rPr lang="en-US" b="1" dirty="0">
                <a:solidFill>
                  <a:schemeClr val="accent6"/>
                </a:solidFill>
              </a:rPr>
              <a:t>padded with NULL </a:t>
            </a:r>
            <a:r>
              <a:rPr lang="en-US" dirty="0"/>
              <a:t>in resultant relation.</a:t>
            </a:r>
          </a:p>
          <a:p>
            <a:pPr lvl="1"/>
            <a:endParaRPr lang="en-US" dirty="0"/>
          </a:p>
        </p:txBody>
      </p:sp>
      <p:grpSp>
        <p:nvGrpSpPr>
          <p:cNvPr id="13" name="Group 12"/>
          <p:cNvGrpSpPr/>
          <p:nvPr/>
        </p:nvGrpSpPr>
        <p:grpSpPr>
          <a:xfrm>
            <a:off x="1560503" y="958694"/>
            <a:ext cx="320358" cy="182881"/>
            <a:chOff x="2758122" y="2441257"/>
            <a:chExt cx="320358" cy="182881"/>
          </a:xfrm>
        </p:grpSpPr>
        <p:sp>
          <p:nvSpPr>
            <p:cNvPr id="14" name="Flowchart: Collate 13"/>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442430" y="1420437"/>
            <a:ext cx="320358" cy="182881"/>
            <a:chOff x="2758122" y="2441257"/>
            <a:chExt cx="320358" cy="182881"/>
          </a:xfrm>
        </p:grpSpPr>
        <p:sp>
          <p:nvSpPr>
            <p:cNvPr id="18" name="Flowchart: Collate 17"/>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54639" y="1420437"/>
            <a:ext cx="320358" cy="182881"/>
            <a:chOff x="2758122" y="2441257"/>
            <a:chExt cx="320358" cy="182881"/>
          </a:xfrm>
        </p:grpSpPr>
        <p:sp>
          <p:nvSpPr>
            <p:cNvPr id="22" name="Flowchart: Collate 21"/>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811950153"/>
              </p:ext>
            </p:extLst>
          </p:nvPr>
        </p:nvGraphicFramePr>
        <p:xfrm>
          <a:off x="514066" y="4244594"/>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75733"/>
            <a:ext cx="6492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8774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78860"/>
          <a:ext cx="5515293" cy="396240"/>
        </p:xfrm>
        <a:graphic>
          <a:graphicData uri="http://schemas.openxmlformats.org/drawingml/2006/table">
            <a:tbl>
              <a:tblPr firstRow="1" bandRow="1">
                <a:tableStyleId>{8EC20E35-A176-4012-BC5E-935CFFF8708E}</a:tableStyleId>
              </a:tblPr>
              <a:tblGrid>
                <a:gridCol w="55152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Left</a:t>
                      </a:r>
                      <a:r>
                        <a:rPr lang="en-US" sz="2000" b="0" kern="1200" baseline="0" dirty="0">
                          <a:solidFill>
                            <a:schemeClr val="tx1"/>
                          </a:solidFill>
                          <a:latin typeface="+mn-lt"/>
                          <a:ea typeface="+mn-ea"/>
                          <a:cs typeface="+mn-cs"/>
                        </a:rPr>
                        <a:t> Outer Join between Student and Result</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72521"/>
            <a:ext cx="3291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8453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73032"/>
          <a:ext cx="2399030" cy="396240"/>
        </p:xfrm>
        <a:graphic>
          <a:graphicData uri="http://schemas.openxmlformats.org/drawingml/2006/table">
            <a:tbl>
              <a:tblPr firstRow="1" bandRow="1">
                <a:tableStyleId>{8EC20E35-A176-4012-BC5E-935CFFF8708E}</a:tableStyleId>
              </a:tblPr>
              <a:tblGrid>
                <a:gridCol w="23990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084455289"/>
              </p:ext>
            </p:extLst>
          </p:nvPr>
        </p:nvGraphicFramePr>
        <p:xfrm>
          <a:off x="8143224" y="4244594"/>
          <a:ext cx="3295334"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721043">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a:t>
                      </a:r>
                      <a:r>
                        <a:rPr lang="en-IN"/>
                        <a:t>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241182"/>
          <a:ext cx="1396048"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877569"/>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pSp>
        <p:nvGrpSpPr>
          <p:cNvPr id="47" name="Group 46"/>
          <p:cNvGrpSpPr/>
          <p:nvPr/>
        </p:nvGrpSpPr>
        <p:grpSpPr>
          <a:xfrm>
            <a:off x="10229004" y="3290826"/>
            <a:ext cx="320358" cy="182881"/>
            <a:chOff x="2758122" y="2441257"/>
            <a:chExt cx="320358" cy="182881"/>
          </a:xfrm>
        </p:grpSpPr>
        <p:sp>
          <p:nvSpPr>
            <p:cNvPr id="48" name="Flowchart: Collate 47"/>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5" y="3882435"/>
            <a:ext cx="2371477" cy="1555853"/>
          </a:xfrm>
          <a:prstGeom prst="rect">
            <a:avLst/>
          </a:prstGeom>
        </p:spPr>
      </p:pic>
      <p:cxnSp>
        <p:nvCxnSpPr>
          <p:cNvPr id="54" name="Straight Connector 53"/>
          <p:cNvCxnSpPr/>
          <p:nvPr/>
        </p:nvCxnSpPr>
        <p:spPr>
          <a:xfrm>
            <a:off x="502898" y="6262717"/>
            <a:ext cx="5577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58747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5865844"/>
          <a:ext cx="4645343" cy="396240"/>
        </p:xfrm>
        <a:graphic>
          <a:graphicData uri="http://schemas.openxmlformats.org/drawingml/2006/table">
            <a:tbl>
              <a:tblPr firstRow="1" bandRow="1">
                <a:tableStyleId>{8EC20E35-A176-4012-BC5E-935CFFF8708E}</a:tableStyleId>
              </a:tblPr>
              <a:tblGrid>
                <a:gridCol w="46453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What is</a:t>
                      </a:r>
                      <a:r>
                        <a:rPr lang="en-US" sz="2000" b="0" kern="1200" baseline="0" dirty="0">
                          <a:solidFill>
                            <a:schemeClr val="tx1"/>
                          </a:solidFill>
                          <a:latin typeface="+mn-lt"/>
                          <a:ea typeface="+mn-ea"/>
                          <a:cs typeface="+mn-cs"/>
                        </a:rPr>
                        <a:t> the output of </a:t>
                      </a:r>
                      <a:r>
                        <a:rPr lang="en-US" sz="2000" b="0" dirty="0">
                          <a:solidFill>
                            <a:schemeClr val="tx1"/>
                          </a:solidFill>
                        </a:rPr>
                        <a:t>(Result)        (Student).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58" name="Group 57"/>
          <p:cNvGrpSpPr/>
          <p:nvPr/>
        </p:nvGrpSpPr>
        <p:grpSpPr>
          <a:xfrm>
            <a:off x="4682062" y="5987807"/>
            <a:ext cx="320358" cy="182881"/>
            <a:chOff x="2758122" y="2441257"/>
            <a:chExt cx="320358" cy="182881"/>
          </a:xfrm>
        </p:grpSpPr>
        <p:sp>
          <p:nvSpPr>
            <p:cNvPr id="59" name="Flowchart: Collate 58"/>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0" name="Straight Connector 59"/>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74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par>
                                <p:cTn id="42" presetID="22" presetClass="entr" presetSubtype="8"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2" presetClass="entr" presetSubtype="8"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par>
                                <p:cTn id="65" presetID="22" presetClass="entr" presetSubtype="8"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10"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par>
                                <p:cTn id="93" presetID="22" presetClass="entr" presetSubtype="8"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left)">
                                      <p:cBhvr>
                                        <p:cTn id="95" dur="500"/>
                                        <p:tgtEl>
                                          <p:spTgt spid="55"/>
                                        </p:tgtEl>
                                      </p:cBhvr>
                                    </p:animEffect>
                                  </p:childTnLst>
                                </p:cTn>
                              </p:par>
                              <p:par>
                                <p:cTn id="96" presetID="22" presetClass="entr" presetSubtype="8"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10" presetClass="entr" presetSubtype="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Outer Join Example</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133032971"/>
              </p:ext>
            </p:extLst>
          </p:nvPr>
        </p:nvGraphicFramePr>
        <p:xfrm>
          <a:off x="343585" y="2056386"/>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169277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343585" y="1387525"/>
            <a:ext cx="96012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9995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14" y="990652"/>
          <a:ext cx="8709343" cy="396240"/>
        </p:xfrm>
        <a:graphic>
          <a:graphicData uri="http://schemas.openxmlformats.org/drawingml/2006/table">
            <a:tbl>
              <a:tblPr firstRow="1" bandRow="1">
                <a:tableStyleId>{8EC20E35-A176-4012-BC5E-935CFFF8708E}</a:tableStyleId>
              </a:tblPr>
              <a:tblGrid>
                <a:gridCol w="87093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Left</a:t>
                      </a:r>
                      <a:r>
                        <a:rPr lang="en-US" sz="2000" b="0" kern="1200" baseline="0" dirty="0">
                          <a:solidFill>
                            <a:schemeClr val="tx1"/>
                          </a:solidFill>
                          <a:latin typeface="+mn-lt"/>
                          <a:ea typeface="+mn-ea"/>
                          <a:cs typeface="+mn-cs"/>
                        </a:rPr>
                        <a:t> Outer Join between Student and Result</a:t>
                      </a:r>
                      <a:r>
                        <a:rPr lang="en-US" sz="2000" b="0" kern="1200" dirty="0">
                          <a:solidFill>
                            <a:schemeClr val="tx1"/>
                          </a:solidFill>
                          <a:latin typeface="+mn-lt"/>
                          <a:ea typeface="+mn-ea"/>
                          <a:cs typeface="+mn-cs"/>
                        </a:rPr>
                        <a:t>. (Display </a:t>
                      </a:r>
                      <a:r>
                        <a:rPr lang="en-US" sz="2000" b="0" kern="1200" dirty="0" err="1">
                          <a:solidFill>
                            <a:schemeClr val="tx1"/>
                          </a:solidFill>
                          <a:latin typeface="+mn-lt"/>
                          <a:ea typeface="+mn-ea"/>
                          <a:cs typeface="+mn-cs"/>
                        </a:rPr>
                        <a:t>RollNo</a:t>
                      </a:r>
                      <a:r>
                        <a:rPr lang="en-US" sz="2000" b="0" kern="1200" dirty="0">
                          <a:solidFill>
                            <a:schemeClr val="tx1"/>
                          </a:solidFill>
                          <a:latin typeface="+mn-lt"/>
                          <a:ea typeface="+mn-ea"/>
                          <a:cs typeface="+mn-cs"/>
                        </a:rPr>
                        <a:t>, Name and SPI)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337235" y="4141024"/>
            <a:ext cx="50292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37235" y="3753039"/>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66677" y="3607528"/>
          <a:ext cx="1737360" cy="518160"/>
        </p:xfrm>
        <a:graphic>
          <a:graphicData uri="http://schemas.openxmlformats.org/drawingml/2006/table">
            <a:tbl>
              <a:tblPr firstRow="1" bandRow="1">
                <a:tableStyleId>{8EC20E35-A176-4012-BC5E-935CFFF8708E}</a:tableStyleId>
              </a:tblPr>
              <a:tblGrid>
                <a:gridCol w="1737360">
                  <a:extLst>
                    <a:ext uri="{9D8B030D-6E8A-4147-A177-3AD203B41FA5}">
                      <a16:colId xmlns:a16="http://schemas.microsoft.com/office/drawing/2014/main" val="20000"/>
                    </a:ext>
                  </a:extLst>
                </a:gridCol>
              </a:tblGrid>
              <a:tr h="285488">
                <a:tc>
                  <a:txBody>
                    <a:bodyPr/>
                    <a:lstStyle/>
                    <a:p>
                      <a:pPr algn="l"/>
                      <a:r>
                        <a:rPr lang="en-US" sz="2800" b="0" dirty="0">
                          <a:solidFill>
                            <a:schemeClr val="tx1"/>
                          </a:solidFill>
                        </a:rPr>
                        <a:t>∏ </a:t>
                      </a:r>
                      <a:r>
                        <a:rPr lang="en-US" sz="2000" b="0" i="1" baseline="-25000" dirty="0" err="1">
                          <a:solidFill>
                            <a:schemeClr val="tx1"/>
                          </a:solidFill>
                        </a:rPr>
                        <a:t>RollNo</a:t>
                      </a:r>
                      <a:r>
                        <a:rPr lang="en-US" sz="2000" b="0" i="1" baseline="-25000" dirty="0">
                          <a:solidFill>
                            <a:schemeClr val="tx1"/>
                          </a:solidFill>
                        </a:rPr>
                        <a:t>, Name, SPI</a:t>
                      </a:r>
                      <a:r>
                        <a:rPr lang="en-US" sz="2000" b="0" baseline="0" dirty="0">
                          <a:solidFill>
                            <a:schemeClr val="tx1"/>
                          </a:solidFill>
                        </a:rPr>
                        <a:t> </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43585" y="4873874"/>
          <a:ext cx="2417129"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721043">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451026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25939" y="2052974"/>
          <a:ext cx="186944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25939" y="1689361"/>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31161" y="3720878"/>
          <a:ext cx="2587943" cy="396240"/>
        </p:xfrm>
        <a:graphic>
          <a:graphicData uri="http://schemas.openxmlformats.org/drawingml/2006/table">
            <a:tbl>
              <a:tblPr firstRow="1" bandRow="1">
                <a:tableStyleId>{8EC20E35-A176-4012-BC5E-935CFFF8708E}</a:tableStyleId>
              </a:tblPr>
              <a:tblGrid>
                <a:gridCol w="2587943">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43" name="Group 42"/>
          <p:cNvGrpSpPr/>
          <p:nvPr/>
        </p:nvGrpSpPr>
        <p:grpSpPr>
          <a:xfrm>
            <a:off x="4076762" y="3832098"/>
            <a:ext cx="320358" cy="182881"/>
            <a:chOff x="2758122" y="2441257"/>
            <a:chExt cx="320358" cy="182881"/>
          </a:xfrm>
        </p:grpSpPr>
        <p:sp>
          <p:nvSpPr>
            <p:cNvPr id="44" name="Flowchart: Collate 43"/>
            <p:cNvSpPr/>
            <p:nvPr/>
          </p:nvSpPr>
          <p:spPr>
            <a:xfrm rot="16200000">
              <a:off x="2895600" y="2441258"/>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Straight Connector 44"/>
            <p:cNvCxnSpPr/>
            <p:nvPr/>
          </p:nvCxnSpPr>
          <p:spPr>
            <a:xfrm>
              <a:off x="2758122" y="24412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758440" y="2624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93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5(b) Right Outer Join</a:t>
            </a:r>
          </a:p>
        </p:txBody>
      </p:sp>
      <p:sp>
        <p:nvSpPr>
          <p:cNvPr id="3" name="Content Placeholder 2"/>
          <p:cNvSpPr>
            <a:spLocks noGrp="1"/>
          </p:cNvSpPr>
          <p:nvPr>
            <p:ph idx="1"/>
          </p:nvPr>
        </p:nvSpPr>
        <p:spPr/>
        <p:txBody>
          <a:bodyPr/>
          <a:lstStyle/>
          <a:p>
            <a:r>
              <a:rPr lang="en-US" dirty="0"/>
              <a:t>Symbol:</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Algebra-2</a:t>
            </a:r>
            <a:endParaRPr lang="en-US" dirty="0"/>
          </a:p>
          <a:p>
            <a:r>
              <a:rPr lang="en-US" dirty="0"/>
              <a:t>Operation: </a:t>
            </a:r>
          </a:p>
          <a:p>
            <a:pPr lvl="1"/>
            <a:r>
              <a:rPr lang="en-US" dirty="0"/>
              <a:t>Display </a:t>
            </a:r>
            <a:r>
              <a:rPr lang="en-US" b="1" dirty="0">
                <a:solidFill>
                  <a:schemeClr val="accent6"/>
                </a:solidFill>
              </a:rPr>
              <a:t>all the tuples of right relation</a:t>
            </a:r>
            <a:r>
              <a:rPr lang="en-US" dirty="0"/>
              <a:t> even through there is no matching tuple in the left relation. </a:t>
            </a:r>
          </a:p>
          <a:p>
            <a:pPr lvl="1"/>
            <a:r>
              <a:rPr lang="en-US" dirty="0"/>
              <a:t>For such kind of </a:t>
            </a:r>
            <a:r>
              <a:rPr lang="en-US" b="1" dirty="0">
                <a:solidFill>
                  <a:schemeClr val="accent6"/>
                </a:solidFill>
              </a:rPr>
              <a:t>tuples having no matching</a:t>
            </a:r>
            <a:r>
              <a:rPr lang="en-US" dirty="0"/>
              <a:t>, the attributes of left relation will be </a:t>
            </a:r>
            <a:r>
              <a:rPr lang="en-US" b="1" dirty="0">
                <a:solidFill>
                  <a:schemeClr val="accent6"/>
                </a:solidFill>
              </a:rPr>
              <a:t>padded with NULL </a:t>
            </a:r>
            <a:r>
              <a:rPr lang="en-US" dirty="0"/>
              <a:t>in resultant relation.</a:t>
            </a:r>
          </a:p>
          <a:p>
            <a:pPr lvl="1"/>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539085522"/>
              </p:ext>
            </p:extLst>
          </p:nvPr>
        </p:nvGraphicFramePr>
        <p:xfrm>
          <a:off x="514066" y="4244594"/>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75733"/>
            <a:ext cx="65836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8774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78860"/>
          <a:ext cx="5635943" cy="396240"/>
        </p:xfrm>
        <a:graphic>
          <a:graphicData uri="http://schemas.openxmlformats.org/drawingml/2006/table">
            <a:tbl>
              <a:tblPr firstRow="1" bandRow="1">
                <a:tableStyleId>{8EC20E35-A176-4012-BC5E-935CFFF8708E}</a:tableStyleId>
              </a:tblPr>
              <a:tblGrid>
                <a:gridCol w="56359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Right</a:t>
                      </a:r>
                      <a:r>
                        <a:rPr lang="en-US" sz="2000" b="0" kern="1200" baseline="0" dirty="0">
                          <a:solidFill>
                            <a:schemeClr val="tx1"/>
                          </a:solidFill>
                          <a:latin typeface="+mn-lt"/>
                          <a:ea typeface="+mn-ea"/>
                          <a:cs typeface="+mn-cs"/>
                        </a:rPr>
                        <a:t> Outer Join between Student and Result</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72521"/>
            <a:ext cx="3291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8453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73032"/>
          <a:ext cx="2399030" cy="396240"/>
        </p:xfrm>
        <a:graphic>
          <a:graphicData uri="http://schemas.openxmlformats.org/drawingml/2006/table">
            <a:tbl>
              <a:tblPr firstRow="1" bandRow="1">
                <a:tableStyleId>{8EC20E35-A176-4012-BC5E-935CFFF8708E}</a:tableStyleId>
              </a:tblPr>
              <a:tblGrid>
                <a:gridCol w="23990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244594"/>
          <a:ext cx="312547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9</a:t>
                      </a:r>
                      <a:endParaRPr lang="en-IN" sz="180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241182"/>
          <a:ext cx="1396048"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877569"/>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54" name="Straight Connector 53"/>
          <p:cNvCxnSpPr/>
          <p:nvPr/>
        </p:nvCxnSpPr>
        <p:spPr>
          <a:xfrm>
            <a:off x="502898" y="6262717"/>
            <a:ext cx="5577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58747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5865844"/>
          <a:ext cx="4645343" cy="396240"/>
        </p:xfrm>
        <a:graphic>
          <a:graphicData uri="http://schemas.openxmlformats.org/drawingml/2006/table">
            <a:tbl>
              <a:tblPr firstRow="1" bandRow="1">
                <a:tableStyleId>{8EC20E35-A176-4012-BC5E-935CFFF8708E}</a:tableStyleId>
              </a:tblPr>
              <a:tblGrid>
                <a:gridCol w="46453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What is</a:t>
                      </a:r>
                      <a:r>
                        <a:rPr lang="en-US" sz="2000" b="0" kern="1200" baseline="0" dirty="0">
                          <a:solidFill>
                            <a:schemeClr val="tx1"/>
                          </a:solidFill>
                          <a:latin typeface="+mn-lt"/>
                          <a:ea typeface="+mn-ea"/>
                          <a:cs typeface="+mn-cs"/>
                        </a:rPr>
                        <a:t> the output of </a:t>
                      </a:r>
                      <a:r>
                        <a:rPr lang="en-US" sz="2000" b="0" dirty="0">
                          <a:solidFill>
                            <a:schemeClr val="tx1"/>
                          </a:solidFill>
                        </a:rPr>
                        <a:t>(Result)        (Student).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40" name="Group 39"/>
          <p:cNvGrpSpPr/>
          <p:nvPr/>
        </p:nvGrpSpPr>
        <p:grpSpPr>
          <a:xfrm>
            <a:off x="1549276" y="971028"/>
            <a:ext cx="321467" cy="182881"/>
            <a:chOff x="3048000" y="2819400"/>
            <a:chExt cx="321467" cy="182881"/>
          </a:xfrm>
        </p:grpSpPr>
        <p:sp>
          <p:nvSpPr>
            <p:cNvPr id="41" name="Flowchart: Collate 40"/>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1"/>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465004" y="1432500"/>
            <a:ext cx="321467" cy="182881"/>
            <a:chOff x="3048000" y="2819400"/>
            <a:chExt cx="321467" cy="182881"/>
          </a:xfrm>
        </p:grpSpPr>
        <p:sp>
          <p:nvSpPr>
            <p:cNvPr id="45" name="Flowchart: Collate 44"/>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6" name="Straight Connector 45"/>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399655" y="1431426"/>
            <a:ext cx="321467" cy="182881"/>
            <a:chOff x="3048000" y="2819400"/>
            <a:chExt cx="321467" cy="182881"/>
          </a:xfrm>
        </p:grpSpPr>
        <p:sp>
          <p:nvSpPr>
            <p:cNvPr id="57" name="Flowchart: Collate 56"/>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2" name="Straight Connector 61"/>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247116" y="3288197"/>
            <a:ext cx="321467" cy="182881"/>
            <a:chOff x="3048000" y="2819400"/>
            <a:chExt cx="321467" cy="182881"/>
          </a:xfrm>
        </p:grpSpPr>
        <p:sp>
          <p:nvSpPr>
            <p:cNvPr id="65" name="Flowchart: Collate 64"/>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6" name="Straight Connector 65"/>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712409" y="5998152"/>
            <a:ext cx="321467" cy="182881"/>
            <a:chOff x="3048000" y="2819400"/>
            <a:chExt cx="321467" cy="182881"/>
          </a:xfrm>
        </p:grpSpPr>
        <p:sp>
          <p:nvSpPr>
            <p:cNvPr id="69" name="Flowchart: Collate 68"/>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0" name="Straight Connector 69"/>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3" name="Picture 6" descr="https://msdnshared.blob.core.windows.net/media/TNBlogsFS/BlogFileStorage/blogs_technet/bpaulblog/WindowsLiveWriter/SimplifyingSQLServerJoinsQueryandInterna_B116/clip_image009_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648" y="3886435"/>
            <a:ext cx="2368296" cy="154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37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par>
                                <p:cTn id="42" presetID="22" presetClass="entr" presetSubtype="8"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2" presetClass="entr" presetSubtype="8"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par>
                                <p:cTn id="65" presetID="22" presetClass="entr" presetSubtype="8"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par>
                                <p:cTn id="93" presetID="22" presetClass="entr" presetSubtype="8"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left)">
                                      <p:cBhvr>
                                        <p:cTn id="95" dur="500"/>
                                        <p:tgtEl>
                                          <p:spTgt spid="55"/>
                                        </p:tgtEl>
                                      </p:cBhvr>
                                    </p:animEffect>
                                  </p:childTnLst>
                                </p:cTn>
                              </p:par>
                              <p:par>
                                <p:cTn id="96" presetID="22" presetClass="entr" presetSubtype="8"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10"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Outer Join Example</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2198671023"/>
              </p:ext>
            </p:extLst>
          </p:nvPr>
        </p:nvGraphicFramePr>
        <p:xfrm>
          <a:off x="343585" y="2056386"/>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169277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343585" y="1387525"/>
            <a:ext cx="97840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9995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14" y="990652"/>
          <a:ext cx="8829993" cy="396240"/>
        </p:xfrm>
        <a:graphic>
          <a:graphicData uri="http://schemas.openxmlformats.org/drawingml/2006/table">
            <a:tbl>
              <a:tblPr firstRow="1" bandRow="1">
                <a:tableStyleId>{8EC20E35-A176-4012-BC5E-935CFFF8708E}</a:tableStyleId>
              </a:tblPr>
              <a:tblGrid>
                <a:gridCol w="88299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Right</a:t>
                      </a:r>
                      <a:r>
                        <a:rPr lang="en-US" sz="2000" b="0" kern="1200" baseline="0" dirty="0">
                          <a:solidFill>
                            <a:schemeClr val="tx1"/>
                          </a:solidFill>
                          <a:latin typeface="+mn-lt"/>
                          <a:ea typeface="+mn-ea"/>
                          <a:cs typeface="+mn-cs"/>
                        </a:rPr>
                        <a:t> Outer Join between Student and Result</a:t>
                      </a:r>
                      <a:r>
                        <a:rPr lang="en-US" sz="2000" b="0" kern="1200" dirty="0">
                          <a:solidFill>
                            <a:schemeClr val="tx1"/>
                          </a:solidFill>
                          <a:latin typeface="+mn-lt"/>
                          <a:ea typeface="+mn-ea"/>
                          <a:cs typeface="+mn-cs"/>
                        </a:rPr>
                        <a:t>. (Display </a:t>
                      </a:r>
                      <a:r>
                        <a:rPr lang="en-US" sz="2000" b="0" kern="1200" dirty="0" err="1">
                          <a:solidFill>
                            <a:schemeClr val="tx1"/>
                          </a:solidFill>
                          <a:latin typeface="+mn-lt"/>
                          <a:ea typeface="+mn-ea"/>
                          <a:cs typeface="+mn-cs"/>
                        </a:rPr>
                        <a:t>RollNo</a:t>
                      </a:r>
                      <a:r>
                        <a:rPr lang="en-US" sz="2000" b="0" kern="1200" dirty="0">
                          <a:solidFill>
                            <a:schemeClr val="tx1"/>
                          </a:solidFill>
                          <a:latin typeface="+mn-lt"/>
                          <a:ea typeface="+mn-ea"/>
                          <a:cs typeface="+mn-cs"/>
                        </a:rPr>
                        <a:t>, Name and SPI)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337235" y="4141024"/>
            <a:ext cx="50292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37235" y="3753039"/>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66677" y="3567187"/>
          <a:ext cx="1737360" cy="518160"/>
        </p:xfrm>
        <a:graphic>
          <a:graphicData uri="http://schemas.openxmlformats.org/drawingml/2006/table">
            <a:tbl>
              <a:tblPr firstRow="1" bandRow="1">
                <a:tableStyleId>{8EC20E35-A176-4012-BC5E-935CFFF8708E}</a:tableStyleId>
              </a:tblPr>
              <a:tblGrid>
                <a:gridCol w="1737360">
                  <a:extLst>
                    <a:ext uri="{9D8B030D-6E8A-4147-A177-3AD203B41FA5}">
                      <a16:colId xmlns:a16="http://schemas.microsoft.com/office/drawing/2014/main" val="20000"/>
                    </a:ext>
                  </a:extLst>
                </a:gridCol>
              </a:tblGrid>
              <a:tr h="285488">
                <a:tc>
                  <a:txBody>
                    <a:bodyPr/>
                    <a:lstStyle/>
                    <a:p>
                      <a:pPr algn="l"/>
                      <a:r>
                        <a:rPr lang="en-US" sz="2800" b="0" dirty="0">
                          <a:solidFill>
                            <a:schemeClr val="tx1"/>
                          </a:solidFill>
                        </a:rPr>
                        <a:t>∏ </a:t>
                      </a:r>
                      <a:r>
                        <a:rPr lang="en-US" sz="2000" b="0" i="1" baseline="-25000" dirty="0" err="1">
                          <a:solidFill>
                            <a:schemeClr val="tx1"/>
                          </a:solidFill>
                        </a:rPr>
                        <a:t>RollNo</a:t>
                      </a:r>
                      <a:r>
                        <a:rPr lang="en-US" sz="2000" b="0" i="1" baseline="-25000" dirty="0">
                          <a:solidFill>
                            <a:schemeClr val="tx1"/>
                          </a:solidFill>
                        </a:rPr>
                        <a:t>, Name, SPI</a:t>
                      </a:r>
                      <a:r>
                        <a:rPr lang="en-US" sz="2000" b="0" baseline="0" dirty="0">
                          <a:solidFill>
                            <a:schemeClr val="tx1"/>
                          </a:solidFill>
                        </a:rPr>
                        <a:t> </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43585" y="4873874"/>
          <a:ext cx="2247266"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55118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kern="1200" dirty="0">
                          <a:solidFill>
                            <a:schemeClr val="dk1"/>
                          </a:solidFill>
                          <a:latin typeface="+mn-lt"/>
                          <a:ea typeface="+mn-ea"/>
                          <a:cs typeface="+mn-cs"/>
                        </a:rPr>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451026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25939" y="2052974"/>
          <a:ext cx="186944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25939" y="1689361"/>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31161" y="3693984"/>
          <a:ext cx="2587943" cy="396240"/>
        </p:xfrm>
        <a:graphic>
          <a:graphicData uri="http://schemas.openxmlformats.org/drawingml/2006/table">
            <a:tbl>
              <a:tblPr firstRow="1" bandRow="1">
                <a:tableStyleId>{8EC20E35-A176-4012-BC5E-935CFFF8708E}</a:tableStyleId>
              </a:tblPr>
              <a:tblGrid>
                <a:gridCol w="2587943">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21" name="Group 20"/>
          <p:cNvGrpSpPr/>
          <p:nvPr/>
        </p:nvGrpSpPr>
        <p:grpSpPr>
          <a:xfrm>
            <a:off x="4118304" y="3805900"/>
            <a:ext cx="321467" cy="182881"/>
            <a:chOff x="3048000" y="2819400"/>
            <a:chExt cx="321467" cy="182881"/>
          </a:xfrm>
        </p:grpSpPr>
        <p:sp>
          <p:nvSpPr>
            <p:cNvPr id="22" name="Flowchart: Collate 21"/>
            <p:cNvSpPr/>
            <p:nvPr/>
          </p:nvSpPr>
          <p:spPr>
            <a:xfrm rot="16200000">
              <a:off x="3048000" y="2819401"/>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231989" y="28194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32307" y="300227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6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5(c) Full Outer Join</a:t>
            </a:r>
          </a:p>
        </p:txBody>
      </p:sp>
      <p:sp>
        <p:nvSpPr>
          <p:cNvPr id="3" name="Content Placeholder 2"/>
          <p:cNvSpPr>
            <a:spLocks noGrp="1"/>
          </p:cNvSpPr>
          <p:nvPr>
            <p:ph idx="1"/>
          </p:nvPr>
        </p:nvSpPr>
        <p:spPr/>
        <p:txBody>
          <a:bodyPr/>
          <a:lstStyle/>
          <a:p>
            <a:r>
              <a:rPr lang="en-US" dirty="0"/>
              <a:t>Symbol:</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Algebra-2</a:t>
            </a:r>
            <a:endParaRPr lang="en-US" dirty="0"/>
          </a:p>
          <a:p>
            <a:r>
              <a:rPr lang="en-US" dirty="0"/>
              <a:t>Operation: </a:t>
            </a:r>
          </a:p>
          <a:p>
            <a:pPr lvl="1"/>
            <a:r>
              <a:rPr lang="en-US" dirty="0"/>
              <a:t>Display </a:t>
            </a:r>
            <a:r>
              <a:rPr lang="en-US" b="1" dirty="0">
                <a:solidFill>
                  <a:schemeClr val="accent6"/>
                </a:solidFill>
              </a:rPr>
              <a:t>all the tuples of both of the relations</a:t>
            </a:r>
            <a:r>
              <a:rPr lang="en-US" dirty="0"/>
              <a:t>. It also pads null values whenever required. (Left outer join + Right outer join)</a:t>
            </a:r>
          </a:p>
          <a:p>
            <a:pPr lvl="1"/>
            <a:r>
              <a:rPr lang="en-US" dirty="0"/>
              <a:t>For such kind of </a:t>
            </a:r>
            <a:r>
              <a:rPr lang="en-US" b="1" dirty="0">
                <a:solidFill>
                  <a:schemeClr val="accent6"/>
                </a:solidFill>
              </a:rPr>
              <a:t>tuples having no matching</a:t>
            </a:r>
            <a:r>
              <a:rPr lang="en-US" dirty="0"/>
              <a:t>, it will be </a:t>
            </a:r>
            <a:r>
              <a:rPr lang="en-US" b="1" dirty="0">
                <a:solidFill>
                  <a:schemeClr val="accent6"/>
                </a:solidFill>
              </a:rPr>
              <a:t>padded with NULL</a:t>
            </a:r>
            <a:r>
              <a:rPr lang="en-US" dirty="0"/>
              <a:t> in resultant relation. </a:t>
            </a:r>
          </a:p>
          <a:p>
            <a:pPr lvl="1"/>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634182536"/>
              </p:ext>
            </p:extLst>
          </p:nvPr>
        </p:nvGraphicFramePr>
        <p:xfrm>
          <a:off x="514066" y="4244594"/>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75733"/>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8774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78860"/>
          <a:ext cx="5481955" cy="396240"/>
        </p:xfrm>
        <a:graphic>
          <a:graphicData uri="http://schemas.openxmlformats.org/drawingml/2006/table">
            <a:tbl>
              <a:tblPr firstRow="1" bandRow="1">
                <a:tableStyleId>{8EC20E35-A176-4012-BC5E-935CFFF8708E}</a:tableStyleId>
              </a:tblPr>
              <a:tblGrid>
                <a:gridCol w="548195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Full </a:t>
                      </a:r>
                      <a:r>
                        <a:rPr lang="en-US" sz="2000" b="0" kern="1200" baseline="0" dirty="0">
                          <a:solidFill>
                            <a:schemeClr val="tx1"/>
                          </a:solidFill>
                          <a:latin typeface="+mn-lt"/>
                          <a:ea typeface="+mn-ea"/>
                          <a:cs typeface="+mn-cs"/>
                        </a:rPr>
                        <a:t>Outer Join between Student and Result</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72521"/>
            <a:ext cx="3337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8453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73032"/>
          <a:ext cx="2486343" cy="396240"/>
        </p:xfrm>
        <a:graphic>
          <a:graphicData uri="http://schemas.openxmlformats.org/drawingml/2006/table">
            <a:tbl>
              <a:tblPr firstRow="1" bandRow="1">
                <a:tableStyleId>{8EC20E35-A176-4012-BC5E-935CFFF8708E}</a:tableStyleId>
              </a:tblPr>
              <a:tblGrid>
                <a:gridCol w="2486343">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244594"/>
          <a:ext cx="3298509" cy="164592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724218">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a:solidFill>
                            <a:schemeClr val="dk1"/>
                          </a:solidFill>
                          <a:latin typeface="+mn-lt"/>
                          <a:ea typeface="+mn-ea"/>
                          <a:cs typeface="+mn-cs"/>
                        </a:rPr>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a:solidFill>
                            <a:schemeClr val="dk1"/>
                          </a:solidFill>
                          <a:latin typeface="+mn-lt"/>
                          <a:ea typeface="+mn-ea"/>
                          <a:cs typeface="+mn-cs"/>
                        </a:rPr>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n-lt"/>
                          <a:ea typeface="+mn-ea"/>
                          <a:cs typeface="+mn-cs"/>
                        </a:rPr>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88098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241182"/>
          <a:ext cx="1396048"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877569"/>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54" name="Straight Connector 53"/>
          <p:cNvCxnSpPr/>
          <p:nvPr/>
        </p:nvCxnSpPr>
        <p:spPr>
          <a:xfrm>
            <a:off x="502898" y="6262717"/>
            <a:ext cx="5623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58747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5865844"/>
          <a:ext cx="4645343" cy="396240"/>
        </p:xfrm>
        <a:graphic>
          <a:graphicData uri="http://schemas.openxmlformats.org/drawingml/2006/table">
            <a:tbl>
              <a:tblPr firstRow="1" bandRow="1">
                <a:tableStyleId>{8EC20E35-A176-4012-BC5E-935CFFF8708E}</a:tableStyleId>
              </a:tblPr>
              <a:tblGrid>
                <a:gridCol w="46453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What is</a:t>
                      </a:r>
                      <a:r>
                        <a:rPr lang="en-US" sz="2000" b="0" kern="1200" baseline="0" dirty="0">
                          <a:solidFill>
                            <a:schemeClr val="tx1"/>
                          </a:solidFill>
                          <a:latin typeface="+mn-lt"/>
                          <a:ea typeface="+mn-ea"/>
                          <a:cs typeface="+mn-cs"/>
                        </a:rPr>
                        <a:t> the output of </a:t>
                      </a:r>
                      <a:r>
                        <a:rPr lang="en-US" sz="2000" b="0" dirty="0">
                          <a:solidFill>
                            <a:schemeClr val="tx1"/>
                          </a:solidFill>
                        </a:rPr>
                        <a:t>(Result)         (Student).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47" name="Group 46"/>
          <p:cNvGrpSpPr/>
          <p:nvPr/>
        </p:nvGrpSpPr>
        <p:grpSpPr>
          <a:xfrm>
            <a:off x="1534578" y="952905"/>
            <a:ext cx="457836" cy="182881"/>
            <a:chOff x="2803842" y="3246119"/>
            <a:chExt cx="457836" cy="182881"/>
          </a:xfrm>
        </p:grpSpPr>
        <p:sp>
          <p:nvSpPr>
            <p:cNvPr id="48" name="Flowchart: Collate 47"/>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443094" y="1425330"/>
            <a:ext cx="457836" cy="182881"/>
            <a:chOff x="2803842" y="3246119"/>
            <a:chExt cx="457836" cy="182881"/>
          </a:xfrm>
        </p:grpSpPr>
        <p:sp>
          <p:nvSpPr>
            <p:cNvPr id="60" name="Flowchart: Collate 59"/>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Connector 60"/>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530500" y="1425330"/>
            <a:ext cx="457836" cy="182881"/>
            <a:chOff x="2803842" y="3246119"/>
            <a:chExt cx="457836" cy="182881"/>
          </a:xfrm>
        </p:grpSpPr>
        <p:sp>
          <p:nvSpPr>
            <p:cNvPr id="77" name="Flowchart: Collate 76"/>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Connector 77"/>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10196752" y="3299229"/>
            <a:ext cx="457836" cy="182881"/>
            <a:chOff x="2803842" y="3246119"/>
            <a:chExt cx="457836" cy="182881"/>
          </a:xfrm>
        </p:grpSpPr>
        <p:sp>
          <p:nvSpPr>
            <p:cNvPr id="83" name="Flowchart: Collate 82"/>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4" name="Straight Connector 83"/>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669662" y="5981457"/>
            <a:ext cx="457836" cy="182881"/>
            <a:chOff x="2803842" y="3246119"/>
            <a:chExt cx="457836" cy="182881"/>
          </a:xfrm>
        </p:grpSpPr>
        <p:sp>
          <p:nvSpPr>
            <p:cNvPr id="89" name="Flowchart: Collate 88"/>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0" name="Straight Connector 89"/>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4" descr="https://1.bp.blogspot.com/-eL4uyz3j_pc/VxurAGmXuAI/AAAAAAAABfM/RMnolY0W88M_d_TzDaFiNxQ4oEpE4oNSgCKgB/s1600/Full_outer_joi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648" y="3886200"/>
            <a:ext cx="2368296" cy="155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6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par>
                                <p:cTn id="42" presetID="22" presetClass="entr" presetSubtype="8"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2" presetClass="entr" presetSubtype="8"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par>
                                <p:cTn id="65" presetID="22" presetClass="entr" presetSubtype="8"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10" presetClass="entr" presetSubtype="0" fill="hold" nodeType="with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left)">
                                      <p:cBhvr>
                                        <p:cTn id="88" dur="500"/>
                                        <p:tgtEl>
                                          <p:spTgt spid="54"/>
                                        </p:tgtEl>
                                      </p:cBhvr>
                                    </p:animEffect>
                                  </p:childTnLst>
                                </p:cTn>
                              </p:par>
                              <p:par>
                                <p:cTn id="89" presetID="22" presetClass="entr" presetSubtype="8"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wipe(left)">
                                      <p:cBhvr>
                                        <p:cTn id="91" dur="500"/>
                                        <p:tgtEl>
                                          <p:spTgt spid="55"/>
                                        </p:tgtEl>
                                      </p:cBhvr>
                                    </p:animEffect>
                                  </p:childTnLst>
                                </p:cTn>
                              </p:par>
                              <p:par>
                                <p:cTn id="92" presetID="22" presetClass="entr" presetSubtype="8"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wipe(left)">
                                      <p:cBhvr>
                                        <p:cTn id="94" dur="500"/>
                                        <p:tgtEl>
                                          <p:spTgt spid="56"/>
                                        </p:tgtEl>
                                      </p:cBhvr>
                                    </p:animEffect>
                                  </p:childTnLst>
                                </p:cTn>
                              </p:par>
                              <p:par>
                                <p:cTn id="95" presetID="10" presetClass="entr" presetSubtype="0" fill="hold"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5258-054B-4852-9659-D4B765190ED8}"/>
              </a:ext>
            </a:extLst>
          </p:cNvPr>
          <p:cNvSpPr>
            <a:spLocks noGrp="1"/>
          </p:cNvSpPr>
          <p:nvPr>
            <p:ph type="title"/>
          </p:nvPr>
        </p:nvSpPr>
        <p:spPr/>
        <p:txBody>
          <a:bodyPr/>
          <a:lstStyle/>
          <a:p>
            <a:r>
              <a:rPr lang="en-US" altLang="en-US" sz="3600" dirty="0">
                <a:effectLst>
                  <a:outerShdw blurRad="38100" dist="38100" dir="2700000" algn="tl">
                    <a:srgbClr val="C0C0C0"/>
                  </a:outerShdw>
                </a:effectLst>
              </a:rPr>
              <a:t>Database Schema</a:t>
            </a:r>
            <a:endParaRPr lang="en-IN" dirty="0"/>
          </a:p>
        </p:txBody>
      </p:sp>
      <p:sp>
        <p:nvSpPr>
          <p:cNvPr id="3" name="Content Placeholder 2">
            <a:extLst>
              <a:ext uri="{FF2B5EF4-FFF2-40B4-BE49-F238E27FC236}">
                <a16:creationId xmlns:a16="http://schemas.microsoft.com/office/drawing/2014/main" id="{6B0EE018-8D0B-4E2E-9CEA-C55B13D55A1E}"/>
              </a:ext>
            </a:extLst>
          </p:cNvPr>
          <p:cNvSpPr>
            <a:spLocks noGrp="1"/>
          </p:cNvSpPr>
          <p:nvPr>
            <p:ph idx="1"/>
          </p:nvPr>
        </p:nvSpPr>
        <p:spPr/>
        <p:txBody>
          <a:bodyPr/>
          <a:lstStyle/>
          <a:p>
            <a:r>
              <a:rPr lang="en-US" altLang="en-US" sz="2000" dirty="0">
                <a:sym typeface="Symbol" panose="05050102010706020507" pitchFamily="18" charset="2"/>
              </a:rPr>
              <a:t>Database schema -- is the logical structure of the database.</a:t>
            </a:r>
          </a:p>
          <a:p>
            <a:r>
              <a:rPr lang="en-US" altLang="en-US" sz="2000" dirty="0">
                <a:sym typeface="Symbol" panose="05050102010706020507" pitchFamily="18" charset="2"/>
              </a:rPr>
              <a:t>Database instance -- is a snapshot of the data in the database at a given instant in time. </a:t>
            </a:r>
          </a:p>
          <a:p>
            <a:r>
              <a:rPr lang="en-US" altLang="en-US" sz="2000"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a:t>
            </a:r>
            <a:r>
              <a:rPr lang="en-US" altLang="en-US" i="1" dirty="0" err="1">
                <a:sym typeface="Symbol" panose="05050102010706020507" pitchFamily="18" charset="2"/>
              </a:rPr>
              <a:t>dept_name</a:t>
            </a:r>
            <a:r>
              <a:rPr lang="en-US" altLang="en-US" i="1" dirty="0">
                <a:sym typeface="Symbol" panose="05050102010706020507" pitchFamily="18" charset="2"/>
              </a:rPr>
              <a:t>, salary</a:t>
            </a:r>
            <a:r>
              <a:rPr lang="en-US" altLang="en-US" dirty="0">
                <a:sym typeface="Symbol" panose="05050102010706020507" pitchFamily="18" charset="2"/>
              </a:rPr>
              <a:t>)</a:t>
            </a:r>
          </a:p>
          <a:p>
            <a:pPr marL="457200" lvl="1" indent="0">
              <a:buNone/>
            </a:pPr>
            <a:endParaRPr lang="en-US" altLang="en-US" dirty="0">
              <a:sym typeface="Symbol" panose="05050102010706020507" pitchFamily="18" charset="2"/>
            </a:endParaRPr>
          </a:p>
          <a:p>
            <a:pPr marL="457200" lvl="1" indent="0">
              <a:buNone/>
            </a:pPr>
            <a:r>
              <a:rPr lang="en-US" altLang="en-US" dirty="0">
                <a:sym typeface="Symbol" panose="05050102010706020507" pitchFamily="18" charset="2"/>
              </a:rPr>
              <a:t>                  Instance</a:t>
            </a:r>
            <a:endParaRPr lang="en-IN" sz="2800" dirty="0"/>
          </a:p>
        </p:txBody>
      </p:sp>
      <p:pic>
        <p:nvPicPr>
          <p:cNvPr id="4" name="Graphic 3">
            <a:extLst>
              <a:ext uri="{FF2B5EF4-FFF2-40B4-BE49-F238E27FC236}">
                <a16:creationId xmlns:a16="http://schemas.microsoft.com/office/drawing/2014/main" id="{C28F592D-4C1E-4F48-AA28-3239C823B12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12197"/>
          <a:stretch/>
        </p:blipFill>
        <p:spPr>
          <a:xfrm>
            <a:off x="131178" y="2911655"/>
            <a:ext cx="4483051" cy="3540103"/>
          </a:xfrm>
          <a:prstGeom prst="rect">
            <a:avLst/>
          </a:prstGeom>
        </p:spPr>
      </p:pic>
      <p:sp>
        <p:nvSpPr>
          <p:cNvPr id="5" name="Rectangle 4">
            <a:extLst>
              <a:ext uri="{FF2B5EF4-FFF2-40B4-BE49-F238E27FC236}">
                <a16:creationId xmlns:a16="http://schemas.microsoft.com/office/drawing/2014/main" id="{90059419-BA33-4B2C-B749-EF5D5E5E4188}"/>
              </a:ext>
            </a:extLst>
          </p:cNvPr>
          <p:cNvSpPr/>
          <p:nvPr/>
        </p:nvSpPr>
        <p:spPr>
          <a:xfrm>
            <a:off x="5945917" y="2952627"/>
            <a:ext cx="5257701" cy="2215991"/>
          </a:xfrm>
          <a:prstGeom prst="rect">
            <a:avLst/>
          </a:prstGeom>
        </p:spPr>
        <p:txBody>
          <a:bodyPr wrap="square">
            <a:spAutoFit/>
          </a:bodyPr>
          <a:lstStyle/>
          <a:p>
            <a:r>
              <a:rPr lang="en-IN" sz="1800" b="1" dirty="0">
                <a:latin typeface="Palatino-Roman"/>
              </a:rPr>
              <a:t>Relational Database schema</a:t>
            </a:r>
            <a:r>
              <a:rPr lang="en-IN" sz="1400" b="1" dirty="0">
                <a:latin typeface="Palatino-Roman"/>
              </a:rPr>
              <a:t>(related relations)</a:t>
            </a:r>
            <a:endParaRPr lang="en-IN" sz="1800" b="1" dirty="0">
              <a:latin typeface="Palatino-Roman"/>
            </a:endParaRP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student </a:t>
            </a:r>
            <a:r>
              <a:rPr lang="en-IN" dirty="0">
                <a:solidFill>
                  <a:srgbClr val="000000"/>
                </a:solidFill>
                <a:latin typeface="Bodoni MT" panose="02070603080606020203" pitchFamily="18" charset="0"/>
              </a:rPr>
              <a:t>(</a:t>
            </a:r>
            <a:r>
              <a:rPr lang="en-IN" sz="1400" i="1" dirty="0">
                <a:solidFill>
                  <a:srgbClr val="000000"/>
                </a:solidFill>
                <a:latin typeface="Bodoni MT" panose="02070603080606020203" pitchFamily="18" charset="0"/>
              </a:rPr>
              <a:t>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name</a:t>
            </a:r>
            <a:r>
              <a:rPr lang="en-IN" dirty="0">
                <a:solidFill>
                  <a:srgbClr val="000000"/>
                </a:solidFill>
                <a:latin typeface="Bodoni MT" panose="02070603080606020203" pitchFamily="18" charset="0"/>
              </a:rPr>
              <a:t>, </a:t>
            </a:r>
            <a:r>
              <a:rPr lang="en-IN" i="1" dirty="0" err="1">
                <a:solidFill>
                  <a:srgbClr val="000000"/>
                </a:solidFill>
                <a:latin typeface="Bodoni MT" panose="02070603080606020203" pitchFamily="18" charset="0"/>
              </a:rPr>
              <a:t>dept</a:t>
            </a:r>
            <a:r>
              <a:rPr lang="en-IN" i="1" dirty="0">
                <a:solidFill>
                  <a:srgbClr val="000000"/>
                </a:solidFill>
                <a:latin typeface="Bodoni MT" panose="02070603080606020203" pitchFamily="18" charset="0"/>
              </a:rPr>
              <a:t> name</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tot cred</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advisor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s id</a:t>
            </a:r>
            <a:r>
              <a:rPr lang="en-IN" dirty="0">
                <a:solidFill>
                  <a:srgbClr val="000000"/>
                </a:solidFill>
                <a:latin typeface="Bodoni MT" panose="02070603080606020203" pitchFamily="18" charset="0"/>
              </a:rPr>
              <a:t>, </a:t>
            </a:r>
            <a:r>
              <a:rPr lang="en-IN" i="1" dirty="0" err="1">
                <a:solidFill>
                  <a:srgbClr val="000000"/>
                </a:solidFill>
                <a:latin typeface="Bodoni MT" panose="02070603080606020203" pitchFamily="18" charset="0"/>
              </a:rPr>
              <a:t>i</a:t>
            </a:r>
            <a:r>
              <a:rPr lang="en-IN" i="1" dirty="0">
                <a:solidFill>
                  <a:srgbClr val="000000"/>
                </a:solidFill>
                <a:latin typeface="Bodoni MT" panose="02070603080606020203" pitchFamily="18" charset="0"/>
              </a:rPr>
              <a:t> id</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takes </a:t>
            </a:r>
            <a:r>
              <a:rPr lang="en-IN" dirty="0">
                <a:solidFill>
                  <a:srgbClr val="000000"/>
                </a:solidFill>
                <a:latin typeface="Bodoni MT" panose="02070603080606020203" pitchFamily="18" charset="0"/>
              </a:rPr>
              <a:t>(</a:t>
            </a:r>
            <a:r>
              <a:rPr lang="en-IN" sz="1400" i="1" dirty="0">
                <a:solidFill>
                  <a:srgbClr val="000000"/>
                </a:solidFill>
                <a:latin typeface="Bodoni MT" panose="02070603080606020203" pitchFamily="18" charset="0"/>
              </a:rPr>
              <a:t>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course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sec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semester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year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grade</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classroom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building</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room number</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capacity</a:t>
            </a:r>
            <a:r>
              <a:rPr lang="en-IN" dirty="0">
                <a:solidFill>
                  <a:srgbClr val="000000"/>
                </a:solidFill>
                <a:latin typeface="Bodoni MT" panose="02070603080606020203" pitchFamily="18" charset="0"/>
              </a:rPr>
              <a:t>)</a:t>
            </a:r>
          </a:p>
          <a:p>
            <a:r>
              <a:rPr lang="en-IN" sz="2400" dirty="0">
                <a:solidFill>
                  <a:srgbClr val="00FFFF"/>
                </a:solidFill>
                <a:latin typeface="Bodoni MT" panose="02070603080606020203" pitchFamily="18" charset="0"/>
              </a:rPr>
              <a:t>• </a:t>
            </a:r>
            <a:r>
              <a:rPr lang="en-IN" i="1" dirty="0">
                <a:solidFill>
                  <a:srgbClr val="000000"/>
                </a:solidFill>
                <a:latin typeface="Bodoni MT" panose="02070603080606020203" pitchFamily="18" charset="0"/>
              </a:rPr>
              <a:t>time slot </a:t>
            </a:r>
            <a:r>
              <a:rPr lang="en-IN" dirty="0">
                <a:solidFill>
                  <a:srgbClr val="000000"/>
                </a:solidFill>
                <a:latin typeface="Bodoni MT" panose="02070603080606020203" pitchFamily="18" charset="0"/>
              </a:rPr>
              <a:t>(</a:t>
            </a:r>
            <a:r>
              <a:rPr lang="en-IN" i="1" dirty="0">
                <a:solidFill>
                  <a:srgbClr val="000000"/>
                </a:solidFill>
                <a:latin typeface="Bodoni MT" panose="02070603080606020203" pitchFamily="18" charset="0"/>
              </a:rPr>
              <a:t>time slot id</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day</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start time</a:t>
            </a:r>
            <a:r>
              <a:rPr lang="en-IN" dirty="0">
                <a:solidFill>
                  <a:srgbClr val="000000"/>
                </a:solidFill>
                <a:latin typeface="Bodoni MT" panose="02070603080606020203" pitchFamily="18" charset="0"/>
              </a:rPr>
              <a:t>, </a:t>
            </a:r>
            <a:r>
              <a:rPr lang="en-IN" i="1" dirty="0">
                <a:solidFill>
                  <a:srgbClr val="000000"/>
                </a:solidFill>
                <a:latin typeface="Bodoni MT" panose="02070603080606020203" pitchFamily="18" charset="0"/>
              </a:rPr>
              <a:t>end time</a:t>
            </a:r>
            <a:r>
              <a:rPr lang="en-IN" dirty="0">
                <a:solidFill>
                  <a:srgbClr val="000000"/>
                </a:solidFill>
                <a:latin typeface="Bodoni MT" panose="02070603080606020203" pitchFamily="18" charset="0"/>
              </a:rPr>
              <a:t>)</a:t>
            </a:r>
            <a:endParaRPr lang="en-IN" dirty="0">
              <a:latin typeface="Bodoni MT" panose="02070603080606020203" pitchFamily="18" charset="0"/>
            </a:endParaRPr>
          </a:p>
        </p:txBody>
      </p:sp>
    </p:spTree>
    <p:extLst>
      <p:ext uri="{BB962C8B-B14F-4D97-AF65-F5344CB8AC3E}">
        <p14:creationId xmlns:p14="http://schemas.microsoft.com/office/powerpoint/2010/main" val="28552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500"/>
                                        <p:tgtEl>
                                          <p:spTgt spid="5">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Outer Join Example</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262114367"/>
              </p:ext>
            </p:extLst>
          </p:nvPr>
        </p:nvGraphicFramePr>
        <p:xfrm>
          <a:off x="343585" y="2056386"/>
          <a:ext cx="248539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169277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343585" y="1387525"/>
            <a:ext cx="96012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9995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2514" y="990652"/>
          <a:ext cx="8676005" cy="396240"/>
        </p:xfrm>
        <a:graphic>
          <a:graphicData uri="http://schemas.openxmlformats.org/drawingml/2006/table">
            <a:tbl>
              <a:tblPr firstRow="1" bandRow="1">
                <a:tableStyleId>{8EC20E35-A176-4012-BC5E-935CFFF8708E}</a:tableStyleId>
              </a:tblPr>
              <a:tblGrid>
                <a:gridCol w="867600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Full </a:t>
                      </a:r>
                      <a:r>
                        <a:rPr lang="en-US" sz="2000" b="0" kern="1200" baseline="0" dirty="0">
                          <a:solidFill>
                            <a:schemeClr val="tx1"/>
                          </a:solidFill>
                          <a:latin typeface="+mn-lt"/>
                          <a:ea typeface="+mn-ea"/>
                          <a:cs typeface="+mn-cs"/>
                        </a:rPr>
                        <a:t>Outer Join between Student and Result</a:t>
                      </a:r>
                      <a:r>
                        <a:rPr lang="en-US" sz="2000" b="0" kern="1200" dirty="0">
                          <a:solidFill>
                            <a:schemeClr val="tx1"/>
                          </a:solidFill>
                          <a:latin typeface="+mn-lt"/>
                          <a:ea typeface="+mn-ea"/>
                          <a:cs typeface="+mn-cs"/>
                        </a:rPr>
                        <a:t>. (Display </a:t>
                      </a:r>
                      <a:r>
                        <a:rPr lang="en-US" sz="2000" b="0" kern="1200" dirty="0" err="1">
                          <a:solidFill>
                            <a:schemeClr val="tx1"/>
                          </a:solidFill>
                          <a:latin typeface="+mn-lt"/>
                          <a:ea typeface="+mn-ea"/>
                          <a:cs typeface="+mn-cs"/>
                        </a:rPr>
                        <a:t>RollNo</a:t>
                      </a:r>
                      <a:r>
                        <a:rPr lang="en-US" sz="2000" b="0" kern="1200" dirty="0">
                          <a:solidFill>
                            <a:schemeClr val="tx1"/>
                          </a:solidFill>
                          <a:latin typeface="+mn-lt"/>
                          <a:ea typeface="+mn-ea"/>
                          <a:cs typeface="+mn-cs"/>
                        </a:rPr>
                        <a:t>, Name and SPI)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337235" y="4141024"/>
            <a:ext cx="5074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37235" y="3753039"/>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66677" y="3597167"/>
          <a:ext cx="1737360" cy="518160"/>
        </p:xfrm>
        <a:graphic>
          <a:graphicData uri="http://schemas.openxmlformats.org/drawingml/2006/table">
            <a:tbl>
              <a:tblPr firstRow="1" bandRow="1">
                <a:tableStyleId>{8EC20E35-A176-4012-BC5E-935CFFF8708E}</a:tableStyleId>
              </a:tblPr>
              <a:tblGrid>
                <a:gridCol w="1737360">
                  <a:extLst>
                    <a:ext uri="{9D8B030D-6E8A-4147-A177-3AD203B41FA5}">
                      <a16:colId xmlns:a16="http://schemas.microsoft.com/office/drawing/2014/main" val="20000"/>
                    </a:ext>
                  </a:extLst>
                </a:gridCol>
              </a:tblGrid>
              <a:tr h="285488">
                <a:tc>
                  <a:txBody>
                    <a:bodyPr/>
                    <a:lstStyle/>
                    <a:p>
                      <a:pPr algn="l"/>
                      <a:r>
                        <a:rPr lang="en-US" sz="2800" b="0" dirty="0">
                          <a:solidFill>
                            <a:schemeClr val="tx1"/>
                          </a:solidFill>
                        </a:rPr>
                        <a:t>∏ </a:t>
                      </a:r>
                      <a:r>
                        <a:rPr lang="en-US" sz="2000" b="0" i="1" baseline="-25000" dirty="0" err="1">
                          <a:solidFill>
                            <a:schemeClr val="tx1"/>
                          </a:solidFill>
                        </a:rPr>
                        <a:t>RollNo</a:t>
                      </a:r>
                      <a:r>
                        <a:rPr lang="en-US" sz="2000" b="0" i="1" baseline="-25000" dirty="0">
                          <a:solidFill>
                            <a:schemeClr val="tx1"/>
                          </a:solidFill>
                        </a:rPr>
                        <a:t>, Name, SPI</a:t>
                      </a:r>
                      <a:r>
                        <a:rPr lang="en-US" sz="2000" b="0" baseline="0" dirty="0">
                          <a:solidFill>
                            <a:schemeClr val="tx1"/>
                          </a:solidFill>
                        </a:rPr>
                        <a:t> </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43585" y="4873874"/>
          <a:ext cx="2420304" cy="164592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851218">
                  <a:extLst>
                    <a:ext uri="{9D8B030D-6E8A-4147-A177-3AD203B41FA5}">
                      <a16:colId xmlns:a16="http://schemas.microsoft.com/office/drawing/2014/main" val="20001"/>
                    </a:ext>
                  </a:extLst>
                </a:gridCol>
                <a:gridCol w="724218">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IN" b="1" dirty="0">
                          <a:solidFill>
                            <a:schemeClr val="tx1">
                              <a:lumMod val="75000"/>
                              <a:lumOff val="25000"/>
                            </a:schemeClr>
                          </a:solidFill>
                        </a:rPr>
                        <a:t>NULL</a:t>
                      </a:r>
                      <a:endParaRPr lang="en-IN" sz="180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b="1" dirty="0">
                          <a:solidFill>
                            <a:schemeClr val="tx1">
                              <a:lumMod val="75000"/>
                              <a:lumOff val="25000"/>
                            </a:schemeClr>
                          </a:solidFill>
                        </a:rPr>
                        <a:t>NULL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IN" sz="1800" kern="1200" dirty="0">
                          <a:solidFill>
                            <a:schemeClr val="dk1"/>
                          </a:solidFill>
                          <a:latin typeface="+mn-lt"/>
                          <a:ea typeface="+mn-ea"/>
                          <a:cs typeface="+mn-cs"/>
                        </a:rPr>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3585" y="451026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25939" y="2052974"/>
          <a:ext cx="1869441" cy="123444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25939" y="1689361"/>
          <a:ext cx="814705" cy="365760"/>
        </p:xfrm>
        <a:graphic>
          <a:graphicData uri="http://schemas.openxmlformats.org/drawingml/2006/table">
            <a:tbl>
              <a:tblPr firstRow="1" bandRow="1">
                <a:tableStyleId>{8EC20E35-A176-4012-BC5E-935CFFF8708E}</a:tableStyleId>
              </a:tblPr>
              <a:tblGrid>
                <a:gridCol w="81470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Result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31161" y="3723964"/>
          <a:ext cx="2587943" cy="396240"/>
        </p:xfrm>
        <a:graphic>
          <a:graphicData uri="http://schemas.openxmlformats.org/drawingml/2006/table">
            <a:tbl>
              <a:tblPr firstRow="1" bandRow="1">
                <a:tableStyleId>{8EC20E35-A176-4012-BC5E-935CFFF8708E}</a:tableStyleId>
              </a:tblPr>
              <a:tblGrid>
                <a:gridCol w="2587943">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((Student)         (Result))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31" name="Group 30"/>
          <p:cNvGrpSpPr/>
          <p:nvPr/>
        </p:nvGrpSpPr>
        <p:grpSpPr>
          <a:xfrm>
            <a:off x="4045549" y="3835880"/>
            <a:ext cx="457836" cy="182881"/>
            <a:chOff x="2803842" y="3246119"/>
            <a:chExt cx="457836" cy="182881"/>
          </a:xfrm>
        </p:grpSpPr>
        <p:sp>
          <p:nvSpPr>
            <p:cNvPr id="38" name="Flowchart: Collate 37"/>
            <p:cNvSpPr/>
            <p:nvPr/>
          </p:nvSpPr>
          <p:spPr>
            <a:xfrm rot="16200000">
              <a:off x="2941320" y="3246120"/>
              <a:ext cx="182880" cy="182880"/>
            </a:xfrm>
            <a:prstGeom prst="flowChartCol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p:cNvCxnSpPr/>
            <p:nvPr/>
          </p:nvCxnSpPr>
          <p:spPr>
            <a:xfrm>
              <a:off x="2803842" y="32461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804160" y="342899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124200" y="32461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124518" y="342900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0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Set Operators</a:t>
            </a:r>
          </a:p>
        </p:txBody>
      </p:sp>
      <p:sp>
        <p:nvSpPr>
          <p:cNvPr id="3" name="Content Placeholder 2"/>
          <p:cNvSpPr>
            <a:spLocks noGrp="1"/>
          </p:cNvSpPr>
          <p:nvPr>
            <p:ph idx="1"/>
          </p:nvPr>
        </p:nvSpPr>
        <p:spPr/>
        <p:txBody>
          <a:bodyPr/>
          <a:lstStyle/>
          <a:p>
            <a:r>
              <a:rPr lang="en-US" dirty="0"/>
              <a:t>Set operators </a:t>
            </a:r>
            <a:r>
              <a:rPr lang="en-US" b="1" dirty="0">
                <a:solidFill>
                  <a:schemeClr val="accent6"/>
                </a:solidFill>
              </a:rPr>
              <a:t>combine the results of two or more queries </a:t>
            </a:r>
            <a:r>
              <a:rPr lang="en-US" dirty="0"/>
              <a:t>into a single result.</a:t>
            </a:r>
          </a:p>
        </p:txBody>
      </p:sp>
      <p:graphicFrame>
        <p:nvGraphicFramePr>
          <p:cNvPr id="4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0" y="2248123"/>
          <a:ext cx="4389301" cy="457200"/>
        </p:xfrm>
        <a:graphic>
          <a:graphicData uri="http://schemas.openxmlformats.org/drawingml/2006/table">
            <a:tbl>
              <a:tblPr firstRow="1" bandRow="1">
                <a:tableStyleId>{8EC20E35-A176-4012-BC5E-935CFFF8708E}</a:tableStyleId>
              </a:tblPr>
              <a:tblGrid>
                <a:gridCol w="731701">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457200">
                <a:tc>
                  <a:txBody>
                    <a:bodyPr/>
                    <a:lstStyle/>
                    <a:p>
                      <a:pPr algn="l"/>
                      <a:r>
                        <a:rPr lang="en-US" sz="2400" b="1" dirty="0">
                          <a:solidFill>
                            <a:schemeClr val="tx1"/>
                          </a:solidFill>
                        </a:rPr>
                        <a:t>Sr.</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kern="1200" dirty="0">
                          <a:solidFill>
                            <a:schemeClr val="tx1"/>
                          </a:solidFill>
                        </a:rPr>
                        <a:t>Set Operator</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2400" b="1" kern="1200" dirty="0">
                          <a:solidFill>
                            <a:schemeClr val="tx1"/>
                          </a:solidFill>
                          <a:latin typeface="+mn-lt"/>
                          <a:ea typeface="+mn-ea"/>
                          <a:cs typeface="+mn-cs"/>
                        </a:rPr>
                        <a:t>Symbol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0" y="2705890"/>
          <a:ext cx="438883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1</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Union</a:t>
                      </a:r>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000" b="0" dirty="0">
                          <a:solidFill>
                            <a:schemeClr val="tx1"/>
                          </a:solidFill>
                        </a:rPr>
                        <a:t>U</a:t>
                      </a:r>
                      <a:endParaRPr lang="en-US" sz="2000" b="0"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7487" y="1789182"/>
          <a:ext cx="3775393" cy="45720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400" b="1" dirty="0">
                          <a:solidFill>
                            <a:schemeClr val="tx1"/>
                          </a:solidFill>
                        </a:rPr>
                        <a:t>Three types of Set Operators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2" y="3101984"/>
          <a:ext cx="438883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2</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Intersect / Intersection</a:t>
                      </a:r>
                      <a:endParaRPr lang="en-US" sz="2000" b="0" kern="1200" dirty="0">
                        <a:solidFill>
                          <a:schemeClr val="tx2"/>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000" b="1" dirty="0">
                          <a:solidFill>
                            <a:schemeClr val="tx1"/>
                          </a:solidFill>
                        </a:rPr>
                        <a:t>∩</a:t>
                      </a:r>
                      <a:endParaRPr lang="en-US" sz="20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4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4132" y="3495878"/>
          <a:ext cx="4388839" cy="396240"/>
        </p:xfrm>
        <a:graphic>
          <a:graphicData uri="http://schemas.openxmlformats.org/drawingml/2006/table">
            <a:tbl>
              <a:tblPr firstRow="1" bandRow="1">
                <a:tableStyleId>{8EC20E35-A176-4012-BC5E-935CFFF8708E}</a:tableStyleId>
              </a:tblPr>
              <a:tblGrid>
                <a:gridCol w="731239">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tblGrid>
              <a:tr h="365760">
                <a:tc>
                  <a:txBody>
                    <a:bodyPr/>
                    <a:lstStyle/>
                    <a:p>
                      <a:r>
                        <a:rPr lang="en-GB" sz="2000" b="0" kern="1200" dirty="0">
                          <a:solidFill>
                            <a:schemeClr val="dk1"/>
                          </a:solidFill>
                          <a:latin typeface="+mn-lt"/>
                          <a:ea typeface="+mn-ea"/>
                          <a:cs typeface="+mn-cs"/>
                        </a:rPr>
                        <a:t>3</a:t>
                      </a:r>
                      <a:endParaRPr lang="en-US" sz="2400" b="0" kern="1200" dirty="0">
                        <a:solidFill>
                          <a:schemeClr val="dk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2000" b="0" kern="1200" dirty="0">
                          <a:solidFill>
                            <a:schemeClr val="dk1"/>
                          </a:solidFill>
                          <a:latin typeface="+mn-lt"/>
                          <a:ea typeface="+mn-ea"/>
                          <a:cs typeface="+mn-cs"/>
                        </a:rPr>
                        <a:t>Minus / Set difference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000" b="0" dirty="0">
                          <a:solidFill>
                            <a:schemeClr val="tx1"/>
                          </a:solidFill>
                        </a:rPr>
                        <a:t>−</a:t>
                      </a:r>
                      <a:endParaRPr lang="en-US" sz="2000" b="0"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7" name="TextBox 26"/>
          <p:cNvSpPr txBox="1"/>
          <p:nvPr/>
        </p:nvSpPr>
        <p:spPr>
          <a:xfrm>
            <a:off x="514066" y="4755248"/>
            <a:ext cx="10424160" cy="1097280"/>
          </a:xfrm>
          <a:prstGeom prst="rect">
            <a:avLst/>
          </a:prstGeom>
          <a:solidFill>
            <a:schemeClr val="accent6">
              <a:lumMod val="20000"/>
              <a:lumOff val="80000"/>
            </a:schemeClr>
          </a:solidFill>
          <a:ln>
            <a:solidFill>
              <a:schemeClr val="accent6"/>
            </a:solidFill>
          </a:ln>
        </p:spPr>
        <p:txBody>
          <a:bodyPr vert="horz" wrap="square" lIns="91440" tIns="45720" rIns="91440" bIns="45720" numCol="1" anchor="ctr" anchorCtr="0" compatLnSpc="1">
            <a:prstTxWarp prst="textNoShape">
              <a:avLst/>
            </a:prstTxWarp>
          </a:bodyPr>
          <a:lstStyle>
            <a:defPPr>
              <a:defRPr lang="en-US"/>
            </a:defPPr>
            <a:lvl1pPr algn="ctr"/>
          </a:lstStyle>
          <a:p>
            <a:pPr marL="569913" indent="-457200" algn="l">
              <a:buFont typeface="Arial" panose="020B0604020202020204" pitchFamily="34" charset="0"/>
              <a:buChar char="•"/>
            </a:pPr>
            <a:r>
              <a:rPr lang="en-US" sz="2800" dirty="0"/>
              <a:t>Both relation should have </a:t>
            </a:r>
            <a:r>
              <a:rPr lang="en-US" sz="2800" b="1" dirty="0">
                <a:solidFill>
                  <a:schemeClr val="accent6"/>
                </a:solidFill>
              </a:rPr>
              <a:t>same (equal) number of columns</a:t>
            </a:r>
          </a:p>
          <a:p>
            <a:pPr marL="569913" indent="-457200" algn="l">
              <a:buFont typeface="Arial" panose="020B0604020202020204" pitchFamily="34" charset="0"/>
              <a:buChar char="•"/>
            </a:pPr>
            <a:r>
              <a:rPr lang="en-US" sz="2800" dirty="0"/>
              <a:t>Corresponding </a:t>
            </a:r>
            <a:r>
              <a:rPr lang="en-US" sz="2800" b="1" dirty="0">
                <a:solidFill>
                  <a:schemeClr val="accent6"/>
                </a:solidFill>
              </a:rPr>
              <a:t>attributes should have the same data type </a:t>
            </a:r>
            <a:r>
              <a:rPr lang="en-US" sz="2800" dirty="0"/>
              <a:t>or</a:t>
            </a:r>
            <a:r>
              <a:rPr lang="en-US" sz="2800" b="1" dirty="0">
                <a:solidFill>
                  <a:schemeClr val="accent6"/>
                </a:solidFill>
              </a:rPr>
              <a:t> domain</a:t>
            </a:r>
          </a:p>
        </p:txBody>
      </p:sp>
      <p:cxnSp>
        <p:nvCxnSpPr>
          <p:cNvPr id="28" name="Straight Connector 27"/>
          <p:cNvCxnSpPr/>
          <p:nvPr/>
        </p:nvCxnSpPr>
        <p:spPr>
          <a:xfrm>
            <a:off x="514066" y="4595182"/>
            <a:ext cx="100126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4207197"/>
          <a:ext cx="1336993" cy="396240"/>
        </p:xfrm>
        <a:graphic>
          <a:graphicData uri="http://schemas.openxmlformats.org/drawingml/2006/table">
            <a:tbl>
              <a:tblPr firstRow="1" bandRow="1">
                <a:tableStyleId>{8EC20E35-A176-4012-BC5E-935CFFF8708E}</a:tableStyleId>
              </a:tblPr>
              <a:tblGrid>
                <a:gridCol w="1336993">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Conditions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858288" y="4198309"/>
          <a:ext cx="8820468" cy="396240"/>
        </p:xfrm>
        <a:graphic>
          <a:graphicData uri="http://schemas.openxmlformats.org/drawingml/2006/table">
            <a:tbl>
              <a:tblPr firstRow="1" bandRow="1">
                <a:tableStyleId>{8EC20E35-A176-4012-BC5E-935CFFF8708E}</a:tableStyleId>
              </a:tblPr>
              <a:tblGrid>
                <a:gridCol w="8820468">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Set operators will take two or more queries as input, which must be </a:t>
                      </a:r>
                      <a:r>
                        <a:rPr lang="en-US" sz="2000" b="0" kern="1200" dirty="0">
                          <a:solidFill>
                            <a:schemeClr val="tx2"/>
                          </a:solidFill>
                          <a:latin typeface="+mn-lt"/>
                          <a:ea typeface="+mn-ea"/>
                          <a:cs typeface="+mn-cs"/>
                        </a:rPr>
                        <a:t>union-compatible.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010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4348" y="1206428"/>
            <a:ext cx="548640" cy="663685"/>
          </a:xfrm>
          <a:prstGeom prst="rect">
            <a:avLst/>
          </a:prstGeom>
        </p:spPr>
      </p:pic>
      <p:sp>
        <p:nvSpPr>
          <p:cNvPr id="2" name="Title 1"/>
          <p:cNvSpPr>
            <a:spLocks noGrp="1"/>
          </p:cNvSpPr>
          <p:nvPr>
            <p:ph type="title"/>
          </p:nvPr>
        </p:nvSpPr>
        <p:spPr/>
        <p:txBody>
          <a:bodyPr/>
          <a:lstStyle/>
          <a:p>
            <a:r>
              <a:rPr lang="en-US" dirty="0"/>
              <a:t>Conditions to perform Set Operators</a:t>
            </a:r>
          </a:p>
        </p:txBody>
      </p:sp>
      <p:sp>
        <p:nvSpPr>
          <p:cNvPr id="4" name="Content Placeholder 3"/>
          <p:cNvSpPr>
            <a:spLocks noGrp="1"/>
          </p:cNvSpPr>
          <p:nvPr>
            <p:ph idx="1"/>
          </p:nvPr>
        </p:nvSpPr>
        <p:spPr>
          <a:xfrm>
            <a:off x="-97419" y="863444"/>
            <a:ext cx="11929641" cy="5590565"/>
          </a:xfrm>
        </p:spPr>
        <p:txBody>
          <a:bodyPr/>
          <a:lstStyle/>
          <a:p>
            <a:endParaRPr lang="en-US" dirty="0"/>
          </a:p>
        </p:txBody>
      </p:sp>
      <p:graphicFrame>
        <p:nvGraphicFramePr>
          <p:cNvPr id="1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65854" y="1837688"/>
          <a:ext cx="2585721" cy="164592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65854" y="1474075"/>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99765" y="1837688"/>
          <a:ext cx="1991678" cy="1645920"/>
        </p:xfrm>
        <a:graphic>
          <a:graphicData uri="http://schemas.openxmlformats.org/drawingml/2006/table">
            <a:tbl>
              <a:tblPr firstRow="1" bandRow="1">
                <a:tableStyleId>{8EC20E35-A176-4012-BC5E-935CFFF8708E}</a:tableStyleId>
              </a:tblPr>
              <a:tblGrid>
                <a:gridCol w="573405">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FId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Patel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Dave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99765" y="1474075"/>
          <a:ext cx="897255" cy="365760"/>
        </p:xfrm>
        <a:graphic>
          <a:graphicData uri="http://schemas.openxmlformats.org/drawingml/2006/table">
            <a:tbl>
              <a:tblPr firstRow="1" bandRow="1">
                <a:tableStyleId>{8EC20E35-A176-4012-BC5E-935CFFF8708E}</a:tableStyleId>
              </a:tblPr>
              <a:tblGrid>
                <a:gridCol w="8972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Faculty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413806" y="1843208"/>
          <a:ext cx="2585721" cy="164592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413806" y="1479595"/>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07376" y="1479595"/>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Faculty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rot="16200000">
            <a:off x="5158144" y="2498657"/>
            <a:ext cx="2011680" cy="782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Multiply 21"/>
          <p:cNvSpPr/>
          <p:nvPr/>
        </p:nvSpPr>
        <p:spPr>
          <a:xfrm>
            <a:off x="2437109" y="1164123"/>
            <a:ext cx="640080" cy="822960"/>
          </a:xfrm>
          <a:prstGeom prst="mathMultiply">
            <a:avLst>
              <a:gd name="adj1" fmla="val 15152"/>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4" name="Straight Connector 23"/>
          <p:cNvCxnSpPr/>
          <p:nvPr/>
        </p:nvCxnSpPr>
        <p:spPr>
          <a:xfrm>
            <a:off x="255640" y="1317406"/>
            <a:ext cx="75895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55640" y="929421"/>
          <a:ext cx="1557655" cy="396240"/>
        </p:xfrm>
        <a:graphic>
          <a:graphicData uri="http://schemas.openxmlformats.org/drawingml/2006/table">
            <a:tbl>
              <a:tblPr firstRow="1" bandRow="1">
                <a:tableStyleId>{8EC20E35-A176-4012-BC5E-935CFFF8708E}</a:tableStyleId>
              </a:tblPr>
              <a:tblGrid>
                <a:gridCol w="15576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Conditions-1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73019816"/>
              </p:ext>
            </p:extLst>
          </p:nvPr>
        </p:nvGraphicFramePr>
        <p:xfrm>
          <a:off x="1796810" y="920533"/>
          <a:ext cx="6199505" cy="396240"/>
        </p:xfrm>
        <a:graphic>
          <a:graphicData uri="http://schemas.openxmlformats.org/drawingml/2006/table">
            <a:tbl>
              <a:tblPr firstRow="1" bandRow="1">
                <a:tableStyleId>{8EC20E35-A176-4012-BC5E-935CFFF8708E}</a:tableStyleId>
              </a:tblPr>
              <a:tblGrid>
                <a:gridCol w="619950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Both relation should have </a:t>
                      </a:r>
                      <a:r>
                        <a:rPr lang="en-US" sz="2000" b="0" kern="1200" dirty="0">
                          <a:solidFill>
                            <a:schemeClr val="tx2"/>
                          </a:solidFill>
                          <a:latin typeface="+mn-lt"/>
                          <a:ea typeface="+mn-ea"/>
                          <a:cs typeface="+mn-cs"/>
                        </a:rPr>
                        <a:t>same (equal) number of columns.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8831" y="4034791"/>
            <a:ext cx="548640" cy="663685"/>
          </a:xfrm>
          <a:prstGeom prst="rect">
            <a:avLst/>
          </a:prstGeom>
        </p:spPr>
      </p:pic>
      <p:graphicFrame>
        <p:nvGraphicFramePr>
          <p:cNvPr id="2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70337" y="4666051"/>
          <a:ext cx="2585721" cy="164592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70337" y="4302438"/>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04248" y="4666051"/>
          <a:ext cx="2774633" cy="1645920"/>
        </p:xfrm>
        <a:graphic>
          <a:graphicData uri="http://schemas.openxmlformats.org/drawingml/2006/table">
            <a:tbl>
              <a:tblPr firstRow="1" bandRow="1">
                <a:tableStyleId>{8EC20E35-A176-4012-BC5E-935CFFF8708E}</a:tableStyleId>
              </a:tblPr>
              <a:tblGrid>
                <a:gridCol w="573405">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782955">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FId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Sub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Patel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DBMS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Dave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DF</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04248" y="4302438"/>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Faculty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418289" y="4671571"/>
          <a:ext cx="2585721" cy="164592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511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Meet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418289" y="4307958"/>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11859" y="4671571"/>
          <a:ext cx="2555558" cy="1645920"/>
        </p:xfrm>
        <a:graphic>
          <a:graphicData uri="http://schemas.openxmlformats.org/drawingml/2006/table">
            <a:tbl>
              <a:tblPr firstRow="1" bandRow="1">
                <a:tableStyleId>{8EC20E35-A176-4012-BC5E-935CFFF8708E}</a:tableStyleId>
              </a:tblPr>
              <a:tblGrid>
                <a:gridCol w="573405">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FId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Exp</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Patel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Dave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11859" y="4307958"/>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Faculty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37" name="Straight Connector 36"/>
          <p:cNvCxnSpPr/>
          <p:nvPr/>
        </p:nvCxnSpPr>
        <p:spPr>
          <a:xfrm rot="16200000">
            <a:off x="5162627" y="5327020"/>
            <a:ext cx="2011680" cy="782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Multiply 37"/>
          <p:cNvSpPr/>
          <p:nvPr/>
        </p:nvSpPr>
        <p:spPr>
          <a:xfrm>
            <a:off x="2441592" y="3992486"/>
            <a:ext cx="640080" cy="822960"/>
          </a:xfrm>
          <a:prstGeom prst="mathMultiply">
            <a:avLst>
              <a:gd name="adj1" fmla="val 15152"/>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9" name="Straight Connector 38"/>
          <p:cNvCxnSpPr/>
          <p:nvPr/>
        </p:nvCxnSpPr>
        <p:spPr>
          <a:xfrm>
            <a:off x="260123" y="4145769"/>
            <a:ext cx="7406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60123" y="3757784"/>
          <a:ext cx="1557655" cy="396240"/>
        </p:xfrm>
        <a:graphic>
          <a:graphicData uri="http://schemas.openxmlformats.org/drawingml/2006/table">
            <a:tbl>
              <a:tblPr firstRow="1" bandRow="1">
                <a:tableStyleId>{8EC20E35-A176-4012-BC5E-935CFFF8708E}</a:tableStyleId>
              </a:tblPr>
              <a:tblGrid>
                <a:gridCol w="15576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Conditions-2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4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801293" y="3748896"/>
          <a:ext cx="6029643" cy="396240"/>
        </p:xfrm>
        <a:graphic>
          <a:graphicData uri="http://schemas.openxmlformats.org/drawingml/2006/table">
            <a:tbl>
              <a:tblPr firstRow="1" bandRow="1">
                <a:tableStyleId>{8EC20E35-A176-4012-BC5E-935CFFF8708E}</a:tableStyleId>
              </a:tblPr>
              <a:tblGrid>
                <a:gridCol w="60296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Corresponding </a:t>
                      </a:r>
                      <a:r>
                        <a:rPr lang="en-US" sz="2000" b="0" kern="1200" dirty="0">
                          <a:solidFill>
                            <a:schemeClr val="tx2"/>
                          </a:solidFill>
                          <a:latin typeface="+mn-lt"/>
                          <a:ea typeface="+mn-ea"/>
                          <a:cs typeface="+mn-cs"/>
                        </a:rPr>
                        <a:t>attributes should have the same data type</a:t>
                      </a:r>
                      <a:r>
                        <a:rPr lang="en-US" sz="2000" b="0" kern="1200" dirty="0">
                          <a:solidFill>
                            <a:schemeClr val="tx1"/>
                          </a:solidFill>
                          <a:latin typeface="+mn-lt"/>
                          <a:ea typeface="+mn-ea"/>
                          <a:cs typeface="+mn-cs"/>
                        </a:rPr>
                        <a:t>.</a:t>
                      </a:r>
                      <a:endParaRPr lang="en-US" sz="2000" b="0" kern="1200" dirty="0">
                        <a:solidFill>
                          <a:schemeClr val="tx2"/>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4" name="Rounded Rectangle 43"/>
          <p:cNvSpPr/>
          <p:nvPr/>
        </p:nvSpPr>
        <p:spPr>
          <a:xfrm>
            <a:off x="2308870" y="4663040"/>
            <a:ext cx="542723" cy="1638563"/>
          </a:xfrm>
          <a:prstGeom prst="roundRect">
            <a:avLst>
              <a:gd name="adj" fmla="val 9167"/>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Rounded Rectangle 44"/>
          <p:cNvSpPr/>
          <p:nvPr/>
        </p:nvSpPr>
        <p:spPr>
          <a:xfrm>
            <a:off x="5077982" y="4663040"/>
            <a:ext cx="798943" cy="1638563"/>
          </a:xfrm>
          <a:prstGeom prst="roundRect">
            <a:avLst>
              <a:gd name="adj" fmla="val 9167"/>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42"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142391267"/>
              </p:ext>
            </p:extLst>
          </p:nvPr>
        </p:nvGraphicFramePr>
        <p:xfrm>
          <a:off x="9207376" y="1859748"/>
          <a:ext cx="2555558" cy="1645920"/>
        </p:xfrm>
        <a:graphic>
          <a:graphicData uri="http://schemas.openxmlformats.org/drawingml/2006/table">
            <a:tbl>
              <a:tblPr firstRow="1" bandRow="1">
                <a:tableStyleId>{8EC20E35-A176-4012-BC5E-935CFFF8708E}</a:tableStyleId>
              </a:tblPr>
              <a:tblGrid>
                <a:gridCol w="573405">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tblGrid>
              <a:tr h="411480">
                <a:tc>
                  <a:txBody>
                    <a:bodyPr/>
                    <a:lstStyle/>
                    <a:p>
                      <a:pPr algn="l"/>
                      <a:r>
                        <a:rPr lang="en-US" b="1" u="none" dirty="0" err="1">
                          <a:solidFill>
                            <a:schemeClr val="tx1"/>
                          </a:solidFill>
                        </a:rPr>
                        <a:t>FId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Dept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Exp</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Patel</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Shah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Dave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635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par>
                                <p:cTn id="109" presetID="10" presetClass="entr" presetSubtype="0"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nodeType="with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8" grpId="0" animBg="1"/>
      <p:bldP spid="44" grpId="0" animBg="1"/>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Operators </a:t>
            </a:r>
            <a:r>
              <a:rPr lang="en-US" dirty="0">
                <a:solidFill>
                  <a:schemeClr val="tx1">
                    <a:lumMod val="50000"/>
                    <a:lumOff val="50000"/>
                  </a:schemeClr>
                </a:solidFill>
              </a:rPr>
              <a:t>[Exercise]</a:t>
            </a:r>
          </a:p>
        </p:txBody>
      </p:sp>
      <p:sp>
        <p:nvSpPr>
          <p:cNvPr id="3" name="Content Placeholder 2"/>
          <p:cNvSpPr>
            <a:spLocks noGrp="1"/>
          </p:cNvSpPr>
          <p:nvPr>
            <p:ph idx="1"/>
          </p:nvPr>
        </p:nvSpPr>
        <p:spPr/>
        <p:txBody>
          <a:bodyPr/>
          <a:lstStyle/>
          <a:p>
            <a:endParaRPr lang="en-US" dirty="0"/>
          </a:p>
        </p:txBody>
      </p:sp>
      <p:cxnSp>
        <p:nvCxnSpPr>
          <p:cNvPr id="4" name="Straight Connector 3"/>
          <p:cNvCxnSpPr/>
          <p:nvPr/>
        </p:nvCxnSpPr>
        <p:spPr>
          <a:xfrm>
            <a:off x="338006" y="1470177"/>
            <a:ext cx="65836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38006" y="108219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36935" y="1073304"/>
          <a:ext cx="5694680" cy="396240"/>
        </p:xfrm>
        <a:graphic>
          <a:graphicData uri="http://schemas.openxmlformats.org/drawingml/2006/table">
            <a:tbl>
              <a:tblPr firstRow="1" bandRow="1">
                <a:tableStyleId>{8EC20E35-A176-4012-BC5E-935CFFF8708E}</a:tableStyleId>
              </a:tblPr>
              <a:tblGrid>
                <a:gridCol w="569468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Check whether following  tables are compatible or not: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338006" y="1720182"/>
            <a:ext cx="11399292" cy="4410792"/>
          </a:xfrm>
          <a:prstGeom prst="rect">
            <a:avLst/>
          </a:prstGeom>
          <a:solidFill>
            <a:schemeClr val="tx1">
              <a:lumMod val="10000"/>
              <a:lumOff val="90000"/>
            </a:schemeClr>
          </a:solidFill>
          <a:ln>
            <a:solidFill>
              <a:schemeClr val="tx1">
                <a:lumMod val="25000"/>
                <a:lumOff val="75000"/>
              </a:schemeClr>
            </a:solidFill>
          </a:ln>
        </p:spPr>
        <p:txBody>
          <a:bodyPr vert="horz" wrap="square" lIns="91440" tIns="45720" rIns="91440" bIns="45720" numCol="1" anchor="t" anchorCtr="0" compatLnSpc="1">
            <a:prstTxWarp prst="textNoShape">
              <a:avLst/>
            </a:prstTxWarp>
          </a:bodyPr>
          <a:lstStyle>
            <a:defPPr>
              <a:defRPr lang="en-US"/>
            </a:defPPr>
            <a:lvl1pPr algn="ctr"/>
          </a:lstStyle>
          <a:p>
            <a:pPr marL="569913" indent="-457200" algn="l">
              <a:buFont typeface="Arial" panose="020B0604020202020204" pitchFamily="34" charset="0"/>
              <a:buChar char="•"/>
            </a:pPr>
            <a:r>
              <a:rPr lang="en-US" sz="2000" dirty="0"/>
              <a:t>A: (</a:t>
            </a:r>
            <a:r>
              <a:rPr lang="en-US" sz="2000" dirty="0" err="1"/>
              <a:t>First_name</a:t>
            </a:r>
            <a:r>
              <a:rPr lang="en-US" sz="2000" dirty="0"/>
              <a:t>(char), </a:t>
            </a:r>
            <a:r>
              <a:rPr lang="en-US" sz="2000" dirty="0" err="1"/>
              <a:t>Last_name</a:t>
            </a:r>
            <a:r>
              <a:rPr lang="en-US" sz="2000" dirty="0"/>
              <a:t>(char), </a:t>
            </a:r>
            <a:r>
              <a:rPr lang="en-US" sz="2000" dirty="0" err="1"/>
              <a:t>Date_of_Birth</a:t>
            </a:r>
            <a:r>
              <a:rPr lang="en-US" sz="2000" dirty="0"/>
              <a:t>(date))</a:t>
            </a:r>
          </a:p>
          <a:p>
            <a:pPr marL="569913" indent="-457200" algn="l">
              <a:buFont typeface="Arial" panose="020B0604020202020204" pitchFamily="34" charset="0"/>
              <a:buChar char="•"/>
            </a:pPr>
            <a:r>
              <a:rPr lang="en-US" sz="2000" dirty="0"/>
              <a:t>B: (</a:t>
            </a:r>
            <a:r>
              <a:rPr lang="en-US" sz="2000" dirty="0" err="1"/>
              <a:t>FName</a:t>
            </a:r>
            <a:r>
              <a:rPr lang="en-US" sz="2000" dirty="0"/>
              <a:t>(char), </a:t>
            </a:r>
            <a:r>
              <a:rPr lang="en-US" sz="2000" dirty="0" err="1"/>
              <a:t>LName</a:t>
            </a:r>
            <a:r>
              <a:rPr lang="en-US" sz="2000" dirty="0"/>
              <a:t>(char), </a:t>
            </a:r>
            <a:r>
              <a:rPr lang="en-US" sz="2000" dirty="0" err="1"/>
              <a:t>PhoneNumber</a:t>
            </a:r>
            <a:r>
              <a:rPr lang="en-US" sz="2000" dirty="0"/>
              <a:t>(number))</a:t>
            </a:r>
          </a:p>
          <a:p>
            <a:pPr marL="569913" indent="-457200" algn="l">
              <a:buFont typeface="Roboto Condensed" panose="02000000000000000000" pitchFamily="2" charset="0"/>
              <a:buChar char="Χ"/>
            </a:pPr>
            <a:r>
              <a:rPr lang="en-US" sz="2000" dirty="0">
                <a:solidFill>
                  <a:schemeClr val="accent6"/>
                </a:solidFill>
              </a:rPr>
              <a:t>(Not compatible) </a:t>
            </a:r>
            <a:r>
              <a:rPr lang="en-US" sz="2000" dirty="0"/>
              <a:t>Both tables have 3 attributes but </a:t>
            </a:r>
            <a:r>
              <a:rPr lang="en-US" sz="2000" b="1" dirty="0"/>
              <a:t>third attributes datatype is different</a:t>
            </a:r>
            <a:r>
              <a:rPr lang="en-US" sz="2000" dirty="0"/>
              <a:t>.</a:t>
            </a:r>
          </a:p>
          <a:p>
            <a:pPr marL="569913" indent="-457200" algn="l">
              <a:buFont typeface="Arial" panose="020B0604020202020204" pitchFamily="34" charset="0"/>
              <a:buChar char="•"/>
            </a:pPr>
            <a:endParaRPr lang="en-US" sz="2000" dirty="0"/>
          </a:p>
          <a:p>
            <a:pPr marL="569913" indent="-457200" algn="l">
              <a:buFont typeface="Arial" panose="020B0604020202020204" pitchFamily="34" charset="0"/>
              <a:buChar char="•"/>
            </a:pPr>
            <a:r>
              <a:rPr lang="en-US" sz="2000" dirty="0"/>
              <a:t>A: (</a:t>
            </a:r>
            <a:r>
              <a:rPr lang="en-US" sz="2000" dirty="0" err="1"/>
              <a:t>First_name</a:t>
            </a:r>
            <a:r>
              <a:rPr lang="en-US" sz="2000" dirty="0"/>
              <a:t>(char), </a:t>
            </a:r>
            <a:r>
              <a:rPr lang="en-US" sz="2000" dirty="0" err="1"/>
              <a:t>Last_name</a:t>
            </a:r>
            <a:r>
              <a:rPr lang="en-US" sz="2000" dirty="0"/>
              <a:t>(char), </a:t>
            </a:r>
            <a:r>
              <a:rPr lang="en-US" sz="2000" dirty="0" err="1"/>
              <a:t>Date_of_Birth</a:t>
            </a:r>
            <a:r>
              <a:rPr lang="en-US" sz="2000" dirty="0"/>
              <a:t>(date))</a:t>
            </a:r>
          </a:p>
          <a:p>
            <a:pPr marL="569913" indent="-457200" algn="l">
              <a:buFont typeface="Arial" panose="020B0604020202020204" pitchFamily="34" charset="0"/>
              <a:buChar char="•"/>
            </a:pPr>
            <a:r>
              <a:rPr lang="en-US" sz="2000" dirty="0"/>
              <a:t>B: (</a:t>
            </a:r>
            <a:r>
              <a:rPr lang="en-US" sz="2000" dirty="0" err="1"/>
              <a:t>FName</a:t>
            </a:r>
            <a:r>
              <a:rPr lang="en-US" sz="2000" dirty="0"/>
              <a:t>(char), </a:t>
            </a:r>
            <a:r>
              <a:rPr lang="en-US" sz="2000" dirty="0" err="1"/>
              <a:t>LName</a:t>
            </a:r>
            <a:r>
              <a:rPr lang="en-US" sz="2000" dirty="0"/>
              <a:t>(char), DOB(date))</a:t>
            </a:r>
          </a:p>
          <a:p>
            <a:pPr marL="569913" indent="-457200" algn="l">
              <a:buFont typeface="Wingdings" panose="05000000000000000000" pitchFamily="2" charset="2"/>
              <a:buChar char="ü"/>
            </a:pPr>
            <a:r>
              <a:rPr lang="en-US" sz="2000" dirty="0">
                <a:solidFill>
                  <a:schemeClr val="tx2"/>
                </a:solidFill>
              </a:rPr>
              <a:t>(Compatible) </a:t>
            </a:r>
            <a:r>
              <a:rPr lang="en-US" sz="2000" dirty="0"/>
              <a:t>Both tables have 3 attributes and of same data type.</a:t>
            </a:r>
          </a:p>
          <a:p>
            <a:pPr marL="569913" indent="-457200" algn="l">
              <a:buFont typeface="Wingdings" panose="05000000000000000000" pitchFamily="2" charset="2"/>
              <a:buChar char="ü"/>
            </a:pPr>
            <a:endParaRPr lang="en-US" sz="2000" dirty="0"/>
          </a:p>
          <a:p>
            <a:pPr marL="569913" indent="-457200" algn="l">
              <a:buFont typeface="Arial" panose="020B0604020202020204" pitchFamily="34" charset="0"/>
              <a:buChar char="•"/>
            </a:pPr>
            <a:r>
              <a:rPr lang="en-US" sz="2000" dirty="0"/>
              <a:t>Person (</a:t>
            </a:r>
            <a:r>
              <a:rPr lang="en-US" sz="2000" dirty="0" err="1"/>
              <a:t>PersonID</a:t>
            </a:r>
            <a:r>
              <a:rPr lang="en-US" sz="2000" dirty="0"/>
              <a:t>, Name, Address, Hobby)</a:t>
            </a:r>
          </a:p>
          <a:p>
            <a:pPr marL="569913" indent="-457200" algn="l">
              <a:buFont typeface="Arial" panose="020B0604020202020204" pitchFamily="34" charset="0"/>
              <a:buChar char="•"/>
            </a:pPr>
            <a:r>
              <a:rPr lang="en-US" sz="2000" dirty="0"/>
              <a:t>Professor (</a:t>
            </a:r>
            <a:r>
              <a:rPr lang="en-US" sz="2000" dirty="0" err="1"/>
              <a:t>ProfessorID</a:t>
            </a:r>
            <a:r>
              <a:rPr lang="en-US" sz="2000" dirty="0"/>
              <a:t>, Name, </a:t>
            </a:r>
            <a:r>
              <a:rPr lang="en-US" sz="2000" dirty="0" err="1"/>
              <a:t>OfficeAddress</a:t>
            </a:r>
            <a:r>
              <a:rPr lang="en-US" sz="2000" dirty="0"/>
              <a:t>, Salary)</a:t>
            </a:r>
          </a:p>
          <a:p>
            <a:pPr marL="569913" indent="-457200" algn="l">
              <a:buFont typeface="Arial" panose="020B0604020202020204" pitchFamily="34" charset="0"/>
              <a:buChar char="•"/>
            </a:pPr>
            <a:r>
              <a:rPr lang="en-US" sz="2000" dirty="0">
                <a:solidFill>
                  <a:schemeClr val="accent6"/>
                </a:solidFill>
              </a:rPr>
              <a:t>(Not compatible) </a:t>
            </a:r>
            <a:r>
              <a:rPr lang="en-US" sz="2000" dirty="0"/>
              <a:t>Both tables have 4 attributes but </a:t>
            </a:r>
            <a:r>
              <a:rPr lang="en-US" sz="2000" b="1" dirty="0"/>
              <a:t>forth attributes datatype is different</a:t>
            </a:r>
            <a:r>
              <a:rPr lang="en-US" sz="2000" dirty="0"/>
              <a:t>.</a:t>
            </a:r>
          </a:p>
          <a:p>
            <a:pPr marL="112713" algn="l"/>
            <a:endParaRPr lang="en-US" sz="2000" dirty="0"/>
          </a:p>
          <a:p>
            <a:pPr marL="112713" algn="l"/>
            <a:r>
              <a:rPr lang="en-US" sz="2000" dirty="0"/>
              <a:t>                                                            </a:t>
            </a:r>
          </a:p>
          <a:p>
            <a:pPr marL="569913" indent="-457200" algn="l">
              <a:buFont typeface="Arial" panose="020B0604020202020204" pitchFamily="34" charset="0"/>
              <a:buChar char="•"/>
            </a:pPr>
            <a:r>
              <a:rPr lang="en-US" sz="2000" dirty="0">
                <a:solidFill>
                  <a:schemeClr val="tx2"/>
                </a:solidFill>
              </a:rPr>
              <a:t>(Compatible) </a:t>
            </a:r>
            <a:r>
              <a:rPr lang="en-US" sz="2000" dirty="0"/>
              <a:t>Both tables have 2 attributes and of same data type.</a:t>
            </a:r>
          </a:p>
          <a:p>
            <a:pPr marL="569913" indent="-457200" algn="l">
              <a:buFont typeface="Arial" panose="020B0604020202020204" pitchFamily="34" charset="0"/>
              <a:buChar char="•"/>
            </a:pPr>
            <a:endParaRPr lang="en-US" sz="2000" dirty="0"/>
          </a:p>
          <a:p>
            <a:pPr marL="569913" indent="-457200" algn="l">
              <a:buFont typeface="Arial" panose="020B0604020202020204" pitchFamily="34" charset="0"/>
              <a:buChar char="•"/>
            </a:pPr>
            <a:endParaRPr lang="en-US" sz="2000" dirty="0"/>
          </a:p>
        </p:txBody>
      </p:sp>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40349" y="5104424"/>
          <a:ext cx="2711768" cy="579120"/>
        </p:xfrm>
        <a:graphic>
          <a:graphicData uri="http://schemas.openxmlformats.org/drawingml/2006/table">
            <a:tbl>
              <a:tblPr firstRow="1" bandRow="1">
                <a:tableStyleId>{8EC20E35-A176-4012-BC5E-935CFFF8708E}</a:tableStyleId>
              </a:tblPr>
              <a:tblGrid>
                <a:gridCol w="2711768">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a:solidFill>
                            <a:schemeClr val="tx1"/>
                          </a:solidFill>
                        </a:rPr>
                        <a:t>Name, Address</a:t>
                      </a:r>
                      <a:r>
                        <a:rPr lang="en-US" sz="2400" b="0" baseline="0" dirty="0">
                          <a:solidFill>
                            <a:schemeClr val="tx1"/>
                          </a:solidFill>
                        </a:rPr>
                        <a:t> </a:t>
                      </a:r>
                      <a:r>
                        <a:rPr lang="en-US" sz="2000" b="0" dirty="0">
                          <a:solidFill>
                            <a:schemeClr val="tx1"/>
                          </a:solidFill>
                        </a:rPr>
                        <a:t>(Person)</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627340" y="5104424"/>
          <a:ext cx="3469005" cy="579120"/>
        </p:xfrm>
        <a:graphic>
          <a:graphicData uri="http://schemas.openxmlformats.org/drawingml/2006/table">
            <a:tbl>
              <a:tblPr firstRow="1" bandRow="1">
                <a:tableStyleId>{8EC20E35-A176-4012-BC5E-935CFFF8708E}</a:tableStyleId>
              </a:tblPr>
              <a:tblGrid>
                <a:gridCol w="3469005">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 </a:t>
                      </a:r>
                      <a:r>
                        <a:rPr lang="en-US" sz="2400" b="0" i="1" baseline="-25000" dirty="0">
                          <a:solidFill>
                            <a:schemeClr val="tx1"/>
                          </a:solidFill>
                        </a:rPr>
                        <a:t>Name, </a:t>
                      </a:r>
                      <a:r>
                        <a:rPr lang="en-US" sz="2400" b="0" i="1" baseline="-25000" dirty="0" err="1">
                          <a:solidFill>
                            <a:schemeClr val="tx1"/>
                          </a:solidFill>
                        </a:rPr>
                        <a:t>OfficeAddress</a:t>
                      </a:r>
                      <a:r>
                        <a:rPr lang="en-US" sz="2400" b="0" baseline="0" dirty="0">
                          <a:solidFill>
                            <a:schemeClr val="tx1"/>
                          </a:solidFill>
                        </a:rPr>
                        <a:t> </a:t>
                      </a:r>
                      <a:r>
                        <a:rPr lang="en-US" sz="2000" b="0" dirty="0">
                          <a:solidFill>
                            <a:schemeClr val="tx1"/>
                          </a:solidFill>
                        </a:rPr>
                        <a:t>(Professor)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325693" y="5134904"/>
          <a:ext cx="379730" cy="518160"/>
        </p:xfrm>
        <a:graphic>
          <a:graphicData uri="http://schemas.openxmlformats.org/drawingml/2006/table">
            <a:tbl>
              <a:tblPr firstRow="1" bandRow="1">
                <a:tableStyleId>{8EC20E35-A176-4012-BC5E-935CFFF8708E}</a:tableStyleId>
              </a:tblPr>
              <a:tblGrid>
                <a:gridCol w="379730">
                  <a:extLst>
                    <a:ext uri="{9D8B030D-6E8A-4147-A177-3AD203B41FA5}">
                      <a16:colId xmlns:a16="http://schemas.microsoft.com/office/drawing/2014/main" val="20000"/>
                    </a:ext>
                  </a:extLst>
                </a:gridCol>
              </a:tblGrid>
              <a:tr h="285488">
                <a:tc>
                  <a:txBody>
                    <a:bodyPr/>
                    <a:lstStyle/>
                    <a:p>
                      <a:pPr algn="ctr"/>
                      <a:r>
                        <a:rPr lang="en-US" sz="2800" b="0" dirty="0">
                          <a:solidFill>
                            <a:schemeClr val="tx1"/>
                          </a:solidFill>
                        </a:rPr>
                        <a:t>&amp;</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641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fade">
                                      <p:cBhvr>
                                        <p:cTn id="24" dur="500"/>
                                        <p:tgtEl>
                                          <p:spTgt spid="1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animEffect transition="in" filter="fade">
                                      <p:cBhvr>
                                        <p:cTn id="29" dur="500"/>
                                        <p:tgtEl>
                                          <p:spTgt spid="1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fade">
                                      <p:cBhvr>
                                        <p:cTn id="34" dur="500"/>
                                        <p:tgtEl>
                                          <p:spTgt spid="15">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fade">
                                      <p:cBhvr>
                                        <p:cTn id="37" dur="500"/>
                                        <p:tgtEl>
                                          <p:spTgt spid="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fade">
                                      <p:cBhvr>
                                        <p:cTn id="42" dur="500"/>
                                        <p:tgtEl>
                                          <p:spTgt spid="1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fade">
                                      <p:cBhvr>
                                        <p:cTn id="47" dur="500"/>
                                        <p:tgtEl>
                                          <p:spTgt spid="15">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xEl>
                                              <p:pRg st="9" end="9"/>
                                            </p:txEl>
                                          </p:spTgt>
                                        </p:tgtEl>
                                        <p:attrNameLst>
                                          <p:attrName>style.visibility</p:attrName>
                                        </p:attrNameLst>
                                      </p:cBhvr>
                                      <p:to>
                                        <p:strVal val="visible"/>
                                      </p:to>
                                    </p:set>
                                    <p:animEffect transition="in" filter="fade">
                                      <p:cBhvr>
                                        <p:cTn id="50" dur="500"/>
                                        <p:tgtEl>
                                          <p:spTgt spid="1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10" end="10"/>
                                            </p:txEl>
                                          </p:spTgt>
                                        </p:tgtEl>
                                        <p:attrNameLst>
                                          <p:attrName>style.visibility</p:attrName>
                                        </p:attrNameLst>
                                      </p:cBhvr>
                                      <p:to>
                                        <p:strVal val="visible"/>
                                      </p:to>
                                    </p:set>
                                    <p:animEffect transition="in" filter="fade">
                                      <p:cBhvr>
                                        <p:cTn id="55" dur="500"/>
                                        <p:tgtEl>
                                          <p:spTgt spid="15">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2" presetClass="entr" presetSubtype="8"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par>
                                <p:cTn id="64" presetID="22" presetClass="entr" presetSubtype="8"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xEl>
                                              <p:pRg st="13" end="13"/>
                                            </p:txEl>
                                          </p:spTgt>
                                        </p:tgtEl>
                                        <p:attrNameLst>
                                          <p:attrName>style.visibility</p:attrName>
                                        </p:attrNameLst>
                                      </p:cBhvr>
                                      <p:to>
                                        <p:strVal val="visible"/>
                                      </p:to>
                                    </p:set>
                                    <p:animEffect transition="in" filter="fade">
                                      <p:cBhvr>
                                        <p:cTn id="71" dur="500"/>
                                        <p:tgtEl>
                                          <p:spTgt spid="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 Union Operator</a:t>
            </a:r>
          </a:p>
        </p:txBody>
      </p:sp>
      <p:sp>
        <p:nvSpPr>
          <p:cNvPr id="3" name="Content Placeholder 2"/>
          <p:cNvSpPr>
            <a:spLocks noGrp="1"/>
          </p:cNvSpPr>
          <p:nvPr>
            <p:ph idx="1"/>
          </p:nvPr>
        </p:nvSpPr>
        <p:spPr/>
        <p:txBody>
          <a:bodyPr/>
          <a:lstStyle/>
          <a:p>
            <a:r>
              <a:rPr lang="en-US" dirty="0"/>
              <a:t>Symbol: U</a:t>
            </a:r>
          </a:p>
          <a:p>
            <a:r>
              <a:rPr lang="en-US" dirty="0"/>
              <a:t>Notation: </a:t>
            </a:r>
            <a:r>
              <a:rPr lang="en-US" i="1" dirty="0">
                <a:sym typeface="Symbol" pitchFamily="18" charset="2"/>
              </a:rPr>
              <a:t>Relation-1 (R1)  </a:t>
            </a:r>
            <a:r>
              <a:rPr lang="en-US" dirty="0"/>
              <a:t>U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t>
            </a:r>
            <a:r>
              <a:rPr lang="en-US" dirty="0"/>
              <a:t>U</a:t>
            </a:r>
            <a:r>
              <a:rPr lang="en-US" i="1" dirty="0">
                <a:sym typeface="Symbol" pitchFamily="18" charset="2"/>
              </a:rPr>
              <a:t>  Algebra-2</a:t>
            </a:r>
            <a:endParaRPr lang="en-US" dirty="0"/>
          </a:p>
          <a:p>
            <a:r>
              <a:rPr lang="en-US" dirty="0"/>
              <a:t>Operation: </a:t>
            </a:r>
          </a:p>
          <a:p>
            <a:pPr lvl="1"/>
            <a:r>
              <a:rPr lang="en-US" dirty="0"/>
              <a:t>It displays all the tuples/records belonging to the first relation (left relation) or the second relation (right relation) or both.</a:t>
            </a:r>
          </a:p>
          <a:p>
            <a:pPr lvl="1"/>
            <a:r>
              <a:rPr lang="en-US" dirty="0"/>
              <a:t>It also </a:t>
            </a:r>
            <a:r>
              <a:rPr lang="en-US" dirty="0">
                <a:solidFill>
                  <a:schemeClr val="tx2"/>
                </a:solidFill>
              </a:rPr>
              <a:t>eliminates duplicate tuples</a:t>
            </a:r>
            <a:r>
              <a:rPr lang="en-US" dirty="0"/>
              <a:t> (tuples present in both relations appear once).</a:t>
            </a:r>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019744"/>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656131"/>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30763"/>
            <a:ext cx="60807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4277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33890"/>
          <a:ext cx="5146993" cy="396240"/>
        </p:xfrm>
        <a:graphic>
          <a:graphicData uri="http://schemas.openxmlformats.org/drawingml/2006/table">
            <a:tbl>
              <a:tblPr firstRow="1" bandRow="1">
                <a:tableStyleId>{8EC20E35-A176-4012-BC5E-935CFFF8708E}</a:tableStyleId>
              </a:tblPr>
              <a:tblGrid>
                <a:gridCol w="51469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Union</a:t>
                      </a:r>
                      <a:r>
                        <a:rPr lang="en-US" sz="2000" b="0" kern="1200" baseline="0" dirty="0">
                          <a:solidFill>
                            <a:schemeClr val="tx1"/>
                          </a:solidFill>
                          <a:latin typeface="+mn-lt"/>
                          <a:ea typeface="+mn-ea"/>
                          <a:cs typeface="+mn-cs"/>
                        </a:rPr>
                        <a:t> between Customer and Employee</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27551"/>
            <a:ext cx="3566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3956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28062"/>
          <a:ext cx="2767330" cy="396240"/>
        </p:xfrm>
        <a:graphic>
          <a:graphicData uri="http://schemas.openxmlformats.org/drawingml/2006/table">
            <a:tbl>
              <a:tblPr firstRow="1" bandRow="1">
                <a:tableStyleId>{8EC20E35-A176-4012-BC5E-935CFFF8708E}</a:tableStyleId>
              </a:tblPr>
              <a:tblGrid>
                <a:gridCol w="27673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(Customer) </a:t>
                      </a:r>
                      <a:r>
                        <a:rPr lang="en-US" sz="2000" dirty="0">
                          <a:solidFill>
                            <a:schemeClr val="tx1"/>
                          </a:solidFill>
                        </a:rPr>
                        <a:t>U</a:t>
                      </a:r>
                      <a:r>
                        <a:rPr lang="en-US" sz="2000" b="0" dirty="0">
                          <a:solidFill>
                            <a:schemeClr val="tx1"/>
                          </a:solidFill>
                        </a:rPr>
                        <a:t> (Employee)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019744"/>
          <a:ext cx="1828800" cy="205740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65613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016332"/>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652719"/>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54" name="Straight Connector 53"/>
          <p:cNvCxnSpPr/>
          <p:nvPr/>
        </p:nvCxnSpPr>
        <p:spPr>
          <a:xfrm>
            <a:off x="502898" y="6457587"/>
            <a:ext cx="114300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606960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6060714"/>
          <a:ext cx="10477818" cy="396240"/>
        </p:xfrm>
        <a:graphic>
          <a:graphicData uri="http://schemas.openxmlformats.org/drawingml/2006/table">
            <a:tbl>
              <a:tblPr firstRow="1" bandRow="1">
                <a:tableStyleId>{8EC20E35-A176-4012-BC5E-935CFFF8708E}</a:tableStyleId>
              </a:tblPr>
              <a:tblGrid>
                <a:gridCol w="1047781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Is there any difference in the output if we swap the tables in Union operator.</a:t>
                      </a:r>
                      <a:r>
                        <a:rPr lang="en-US" sz="2000" b="0" kern="1200" baseline="0" dirty="0">
                          <a:solidFill>
                            <a:schemeClr val="tx1"/>
                          </a:solidFill>
                          <a:latin typeface="+mn-lt"/>
                          <a:ea typeface="+mn-ea"/>
                          <a:cs typeface="+mn-cs"/>
                        </a:rPr>
                        <a:t> </a:t>
                      </a:r>
                      <a:r>
                        <a:rPr lang="en-US" sz="2000" b="0" dirty="0">
                          <a:solidFill>
                            <a:schemeClr val="tx1"/>
                          </a:solidFill>
                        </a:rPr>
                        <a:t>(Employee) </a:t>
                      </a:r>
                      <a:r>
                        <a:rPr lang="en-US" sz="2000" dirty="0">
                          <a:solidFill>
                            <a:schemeClr val="tx1"/>
                          </a:solidFill>
                        </a:rPr>
                        <a:t>U</a:t>
                      </a:r>
                      <a:r>
                        <a:rPr lang="en-US" sz="2000" b="0" dirty="0">
                          <a:solidFill>
                            <a:schemeClr val="tx1"/>
                          </a:solidFill>
                        </a:rPr>
                        <a:t> (Customer).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4620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2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cTn>
                              </p:par>
                              <p:par>
                                <p:cTn id="77" presetID="22" presetClass="entr" presetSubtype="8"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left)">
                                      <p:cBhvr>
                                        <p:cTn id="79" dur="500"/>
                                        <p:tgtEl>
                                          <p:spTgt spid="55"/>
                                        </p:tgtEl>
                                      </p:cBhvr>
                                    </p:animEffect>
                                  </p:childTnLst>
                                </p:cTn>
                              </p:par>
                              <p:par>
                                <p:cTn id="80" presetID="22" presetClass="entr" presetSubtype="8"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6(b) Intersect/ Intersection Operator</a:t>
            </a:r>
          </a:p>
        </p:txBody>
      </p:sp>
      <p:sp>
        <p:nvSpPr>
          <p:cNvPr id="3" name="Content Placeholder 2"/>
          <p:cNvSpPr>
            <a:spLocks noGrp="1"/>
          </p:cNvSpPr>
          <p:nvPr>
            <p:ph idx="1"/>
          </p:nvPr>
        </p:nvSpPr>
        <p:spPr/>
        <p:txBody>
          <a:bodyPr/>
          <a:lstStyle/>
          <a:p>
            <a:r>
              <a:rPr lang="en-US" dirty="0"/>
              <a:t>Symbol: </a:t>
            </a:r>
            <a:r>
              <a:rPr lang="en-US" b="1" dirty="0"/>
              <a:t>∩</a:t>
            </a:r>
            <a:endParaRPr lang="en-US" dirty="0"/>
          </a:p>
          <a:p>
            <a:r>
              <a:rPr lang="en-US" dirty="0"/>
              <a:t>Notation: </a:t>
            </a:r>
            <a:r>
              <a:rPr lang="en-US" i="1" dirty="0">
                <a:sym typeface="Symbol" pitchFamily="18" charset="2"/>
              </a:rPr>
              <a:t>Relation-1 (R1)  </a:t>
            </a:r>
            <a:r>
              <a:rPr lang="en-US" b="1" dirty="0"/>
              <a:t>∩</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t>
            </a:r>
            <a:r>
              <a:rPr lang="en-US" b="1" dirty="0"/>
              <a:t>∩</a:t>
            </a:r>
            <a:r>
              <a:rPr lang="en-US" i="1" dirty="0">
                <a:sym typeface="Symbol" pitchFamily="18" charset="2"/>
              </a:rPr>
              <a:t>  Algebra-2</a:t>
            </a:r>
            <a:endParaRPr lang="en-US" dirty="0"/>
          </a:p>
          <a:p>
            <a:r>
              <a:rPr lang="en-US" dirty="0"/>
              <a:t>Operation: </a:t>
            </a:r>
          </a:p>
          <a:p>
            <a:pPr lvl="1"/>
            <a:r>
              <a:rPr lang="en-US" dirty="0"/>
              <a:t>It displays all the tuples/records belonging to both relations. OR</a:t>
            </a:r>
          </a:p>
          <a:p>
            <a:pPr lvl="1"/>
            <a:r>
              <a:rPr lang="en-US" dirty="0"/>
              <a:t>It displays all the tuples/records which are common from both relations.</a:t>
            </a:r>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019744"/>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656131"/>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30763"/>
            <a:ext cx="66751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4277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33890"/>
          <a:ext cx="5766118" cy="396240"/>
        </p:xfrm>
        <a:graphic>
          <a:graphicData uri="http://schemas.openxmlformats.org/drawingml/2006/table">
            <a:tbl>
              <a:tblPr firstRow="1" bandRow="1">
                <a:tableStyleId>{8EC20E35-A176-4012-BC5E-935CFFF8708E}</a:tableStyleId>
              </a:tblPr>
              <a:tblGrid>
                <a:gridCol w="5766118">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Intersection </a:t>
                      </a:r>
                      <a:r>
                        <a:rPr lang="en-US" sz="2000" b="0" kern="1200" baseline="0" dirty="0">
                          <a:solidFill>
                            <a:schemeClr val="tx1"/>
                          </a:solidFill>
                          <a:latin typeface="+mn-lt"/>
                          <a:ea typeface="+mn-ea"/>
                          <a:cs typeface="+mn-cs"/>
                        </a:rPr>
                        <a:t>between Customer and Employee</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27551"/>
            <a:ext cx="36118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3956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28062"/>
          <a:ext cx="2805430" cy="396240"/>
        </p:xfrm>
        <a:graphic>
          <a:graphicData uri="http://schemas.openxmlformats.org/drawingml/2006/table">
            <a:tbl>
              <a:tblPr firstRow="1" bandRow="1">
                <a:tableStyleId>{8EC20E35-A176-4012-BC5E-935CFFF8708E}</a:tableStyleId>
              </a:tblPr>
              <a:tblGrid>
                <a:gridCol w="28054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(Customer) </a:t>
                      </a:r>
                      <a:r>
                        <a:rPr lang="en-US" sz="2000" b="1" dirty="0">
                          <a:solidFill>
                            <a:schemeClr val="tx1"/>
                          </a:solidFill>
                        </a:rPr>
                        <a:t>∩</a:t>
                      </a:r>
                      <a:r>
                        <a:rPr lang="en-US" sz="2000" b="0" dirty="0">
                          <a:solidFill>
                            <a:schemeClr val="tx1"/>
                          </a:solidFill>
                        </a:rPr>
                        <a:t> (Employee)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019744"/>
          <a:ext cx="1828800" cy="123444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65613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016332"/>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652719"/>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54" name="Straight Connector 53"/>
          <p:cNvCxnSpPr/>
          <p:nvPr/>
        </p:nvCxnSpPr>
        <p:spPr>
          <a:xfrm>
            <a:off x="502898" y="6457587"/>
            <a:ext cx="111556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606960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6060714"/>
          <a:ext cx="10225405" cy="396240"/>
        </p:xfrm>
        <a:graphic>
          <a:graphicData uri="http://schemas.openxmlformats.org/drawingml/2006/table">
            <a:tbl>
              <a:tblPr firstRow="1" bandRow="1">
                <a:tableStyleId>{8EC20E35-A176-4012-BC5E-935CFFF8708E}</a:tableStyleId>
              </a:tblPr>
              <a:tblGrid>
                <a:gridCol w="1022540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Is there any difference in the output if we swap the tables in Intersection.</a:t>
                      </a:r>
                      <a:r>
                        <a:rPr lang="en-US" sz="2000" b="0" kern="1200" baseline="0" dirty="0">
                          <a:solidFill>
                            <a:schemeClr val="tx1"/>
                          </a:solidFill>
                          <a:latin typeface="+mn-lt"/>
                          <a:ea typeface="+mn-ea"/>
                          <a:cs typeface="+mn-cs"/>
                        </a:rPr>
                        <a:t> </a:t>
                      </a:r>
                      <a:r>
                        <a:rPr lang="en-US" sz="2000" b="0" dirty="0">
                          <a:solidFill>
                            <a:schemeClr val="tx1"/>
                          </a:solidFill>
                        </a:rPr>
                        <a:t>(Employee) </a:t>
                      </a:r>
                      <a:r>
                        <a:rPr lang="en-US" sz="2000" b="1" dirty="0">
                          <a:solidFill>
                            <a:schemeClr val="tx1"/>
                          </a:solidFill>
                        </a:rPr>
                        <a:t>∩</a:t>
                      </a:r>
                      <a:r>
                        <a:rPr lang="en-US" sz="2000" b="0" dirty="0">
                          <a:solidFill>
                            <a:schemeClr val="tx1"/>
                          </a:solidFill>
                        </a:rPr>
                        <a:t> (Customer).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154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par>
                                <p:cTn id="33" presetID="2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cTn>
                              </p:par>
                              <p:par>
                                <p:cTn id="77" presetID="22" presetClass="entr" presetSubtype="8"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left)">
                                      <p:cBhvr>
                                        <p:cTn id="79" dur="500"/>
                                        <p:tgtEl>
                                          <p:spTgt spid="55"/>
                                        </p:tgtEl>
                                      </p:cBhvr>
                                    </p:animEffect>
                                  </p:childTnLst>
                                </p:cTn>
                              </p:par>
                              <p:par>
                                <p:cTn id="80" presetID="22" presetClass="entr" presetSubtype="8"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6(c) Minus/ Set difference Operator</a:t>
            </a:r>
          </a:p>
        </p:txBody>
      </p:sp>
      <p:sp>
        <p:nvSpPr>
          <p:cNvPr id="3" name="Content Placeholder 2"/>
          <p:cNvSpPr>
            <a:spLocks noGrp="1"/>
          </p:cNvSpPr>
          <p:nvPr>
            <p:ph idx="1"/>
          </p:nvPr>
        </p:nvSpPr>
        <p:spPr/>
        <p:txBody>
          <a:bodyPr/>
          <a:lstStyle/>
          <a:p>
            <a:r>
              <a:rPr lang="en-US" dirty="0"/>
              <a:t>Symbol: −</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t>
            </a:r>
            <a:r>
              <a:rPr lang="en-US" dirty="0"/>
              <a:t>−</a:t>
            </a:r>
            <a:r>
              <a:rPr lang="en-US" i="1" dirty="0">
                <a:sym typeface="Symbol" pitchFamily="18" charset="2"/>
              </a:rPr>
              <a:t>  Algebra-2</a:t>
            </a:r>
            <a:endParaRPr lang="en-US" dirty="0"/>
          </a:p>
          <a:p>
            <a:r>
              <a:rPr lang="en-US" dirty="0"/>
              <a:t>Operation: </a:t>
            </a:r>
          </a:p>
          <a:p>
            <a:pPr lvl="1"/>
            <a:r>
              <a:rPr lang="en-US" dirty="0"/>
              <a:t>It displays all the tuples/records belonging to the first relation (left relation) but not in the second relation (right relation).</a:t>
            </a:r>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14066" y="4019744"/>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656131"/>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514066" y="3530763"/>
            <a:ext cx="68580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14066" y="314277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12995" y="3133890"/>
          <a:ext cx="5978843" cy="396240"/>
        </p:xfrm>
        <a:graphic>
          <a:graphicData uri="http://schemas.openxmlformats.org/drawingml/2006/table">
            <a:tbl>
              <a:tblPr firstRow="1" bandRow="1">
                <a:tableStyleId>{8EC20E35-A176-4012-BC5E-935CFFF8708E}</a:tableStyleId>
              </a:tblPr>
              <a:tblGrid>
                <a:gridCol w="597884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Perform Set difference </a:t>
                      </a:r>
                      <a:r>
                        <a:rPr lang="en-US" sz="2000" b="0" kern="1200" baseline="0" dirty="0">
                          <a:solidFill>
                            <a:schemeClr val="tx1"/>
                          </a:solidFill>
                          <a:latin typeface="+mn-lt"/>
                          <a:ea typeface="+mn-ea"/>
                          <a:cs typeface="+mn-cs"/>
                        </a:rPr>
                        <a:t>between Customer and Employee</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8143224" y="3527551"/>
            <a:ext cx="36118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13956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153253" y="3128062"/>
          <a:ext cx="2749868" cy="396240"/>
        </p:xfrm>
        <a:graphic>
          <a:graphicData uri="http://schemas.openxmlformats.org/drawingml/2006/table">
            <a:tbl>
              <a:tblPr firstRow="1" bandRow="1">
                <a:tableStyleId>{8EC20E35-A176-4012-BC5E-935CFFF8708E}</a:tableStyleId>
              </a:tblPr>
              <a:tblGrid>
                <a:gridCol w="274986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(Customer) − (Employee)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8143224" y="4019744"/>
          <a:ext cx="1828800" cy="82296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43224" y="3656131"/>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96420" y="4016332"/>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96420" y="3652719"/>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54" name="Straight Connector 53"/>
          <p:cNvCxnSpPr/>
          <p:nvPr/>
        </p:nvCxnSpPr>
        <p:spPr>
          <a:xfrm>
            <a:off x="502898" y="6457587"/>
            <a:ext cx="11338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02898" y="606960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01827" y="6060714"/>
          <a:ext cx="10438130" cy="396240"/>
        </p:xfrm>
        <a:graphic>
          <a:graphicData uri="http://schemas.openxmlformats.org/drawingml/2006/table">
            <a:tbl>
              <a:tblPr firstRow="1" bandRow="1">
                <a:tableStyleId>{8EC20E35-A176-4012-BC5E-935CFFF8708E}</a:tableStyleId>
              </a:tblPr>
              <a:tblGrid>
                <a:gridCol w="104381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Is there any difference in the output if we swap the tables in Set difference.</a:t>
                      </a:r>
                      <a:r>
                        <a:rPr lang="en-US" sz="2000" b="0" kern="1200" baseline="0" dirty="0">
                          <a:solidFill>
                            <a:schemeClr val="tx1"/>
                          </a:solidFill>
                          <a:latin typeface="+mn-lt"/>
                          <a:ea typeface="+mn-ea"/>
                          <a:cs typeface="+mn-cs"/>
                        </a:rPr>
                        <a:t> </a:t>
                      </a:r>
                      <a:r>
                        <a:rPr lang="en-US" sz="2000" b="0" dirty="0">
                          <a:solidFill>
                            <a:schemeClr val="tx1"/>
                          </a:solidFill>
                        </a:rPr>
                        <a:t>(Employee) </a:t>
                      </a:r>
                      <a:r>
                        <a:rPr lang="en-US" sz="2000" dirty="0">
                          <a:solidFill>
                            <a:schemeClr val="tx1"/>
                          </a:solidFill>
                        </a:rPr>
                        <a:t>−</a:t>
                      </a:r>
                      <a:r>
                        <a:rPr lang="en-US" sz="2000" b="0" dirty="0">
                          <a:solidFill>
                            <a:schemeClr val="tx1"/>
                          </a:solidFill>
                        </a:rPr>
                        <a:t> (Customer).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906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par>
                                <p:cTn id="28" presetID="22" presetClass="entr" presetSubtype="8"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par>
                                <p:cTn id="51" presetID="22" presetClass="entr" presetSubtype="8"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par>
                                <p:cTn id="72" presetID="22" presetClass="entr" presetSubtype="8"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left)">
                                      <p:cBhvr>
                                        <p:cTn id="74" dur="500"/>
                                        <p:tgtEl>
                                          <p:spTgt spid="55"/>
                                        </p:tgtEl>
                                      </p:cBhvr>
                                    </p:animEffect>
                                  </p:childTnLst>
                                </p:cTn>
                              </p:par>
                              <p:par>
                                <p:cTn id="75" presetID="22" presetClass="entr" presetSubtype="8"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 Operators Example </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2029806"/>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666193"/>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926816" y="1540825"/>
            <a:ext cx="7406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1528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025745" y="1143952"/>
          <a:ext cx="6472555" cy="396240"/>
        </p:xfrm>
        <a:graphic>
          <a:graphicData uri="http://schemas.openxmlformats.org/drawingml/2006/table">
            <a:tbl>
              <a:tblPr firstRow="1" bandRow="1">
                <a:tableStyleId>{8EC20E35-A176-4012-BC5E-935CFFF8708E}</a:tableStyleId>
              </a:tblPr>
              <a:tblGrid>
                <a:gridCol w="647255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Name of person who are </a:t>
                      </a:r>
                      <a:r>
                        <a:rPr lang="en-US" sz="2000" b="0" kern="1200" dirty="0">
                          <a:solidFill>
                            <a:schemeClr val="tx2"/>
                          </a:solidFill>
                          <a:latin typeface="+mn-lt"/>
                          <a:ea typeface="+mn-ea"/>
                          <a:cs typeface="+mn-cs"/>
                        </a:rPr>
                        <a:t>either employee or customer</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926816" y="4173533"/>
            <a:ext cx="5257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3785548"/>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4665726"/>
          <a:ext cx="1828800" cy="164592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430211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09170" y="2026394"/>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09170" y="166278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936303" y="3647753"/>
          <a:ext cx="4446905" cy="518160"/>
        </p:xfrm>
        <a:graphic>
          <a:graphicData uri="http://schemas.openxmlformats.org/drawingml/2006/table">
            <a:tbl>
              <a:tblPr firstRow="1" bandRow="1">
                <a:tableStyleId>{8EC20E35-A176-4012-BC5E-935CFFF8708E}</a:tableStyleId>
              </a:tblPr>
              <a:tblGrid>
                <a:gridCol w="444690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Name</a:t>
                      </a:r>
                      <a:r>
                        <a:rPr lang="en-US" sz="2000" b="0" baseline="0" dirty="0">
                          <a:solidFill>
                            <a:schemeClr val="tx1"/>
                          </a:solidFill>
                        </a:rPr>
                        <a:t> </a:t>
                      </a:r>
                      <a:r>
                        <a:rPr lang="en-US" sz="2000" b="0" dirty="0">
                          <a:solidFill>
                            <a:schemeClr val="tx1"/>
                          </a:solidFill>
                        </a:rPr>
                        <a:t>(Customer)  </a:t>
                      </a:r>
                      <a:r>
                        <a:rPr lang="en-US" sz="2800" dirty="0">
                          <a:solidFill>
                            <a:schemeClr val="tx1"/>
                          </a:solidFill>
                        </a:rPr>
                        <a:t>U</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8257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 Intersection Operators Example </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2029806"/>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666193"/>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926816" y="1540825"/>
            <a:ext cx="7543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1528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025745" y="1143952"/>
          <a:ext cx="6632893" cy="396240"/>
        </p:xfrm>
        <a:graphic>
          <a:graphicData uri="http://schemas.openxmlformats.org/drawingml/2006/table">
            <a:tbl>
              <a:tblPr firstRow="1" bandRow="1">
                <a:tableStyleId>{8EC20E35-A176-4012-BC5E-935CFFF8708E}</a:tableStyleId>
              </a:tblPr>
              <a:tblGrid>
                <a:gridCol w="66328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Name of person who are </a:t>
                      </a:r>
                      <a:r>
                        <a:rPr lang="en-US" sz="2000" b="0" kern="1200" dirty="0">
                          <a:solidFill>
                            <a:schemeClr val="tx2"/>
                          </a:solidFill>
                          <a:latin typeface="+mn-lt"/>
                          <a:ea typeface="+mn-ea"/>
                          <a:cs typeface="+mn-cs"/>
                        </a:rPr>
                        <a:t>employee as well as customer</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926816" y="4173533"/>
            <a:ext cx="5257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3785548"/>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4665726"/>
          <a:ext cx="1828800" cy="82296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430211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09170" y="2026394"/>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09170" y="166278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936303" y="3647753"/>
          <a:ext cx="4446905" cy="518160"/>
        </p:xfrm>
        <a:graphic>
          <a:graphicData uri="http://schemas.openxmlformats.org/drawingml/2006/table">
            <a:tbl>
              <a:tblPr firstRow="1" bandRow="1">
                <a:tableStyleId>{8EC20E35-A176-4012-BC5E-935CFFF8708E}</a:tableStyleId>
              </a:tblPr>
              <a:tblGrid>
                <a:gridCol w="444690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Name</a:t>
                      </a:r>
                      <a:r>
                        <a:rPr lang="en-US" sz="2000" b="0" baseline="0" dirty="0">
                          <a:solidFill>
                            <a:schemeClr val="tx1"/>
                          </a:solidFill>
                        </a:rPr>
                        <a:t> </a:t>
                      </a:r>
                      <a:r>
                        <a:rPr lang="en-US" sz="2000" b="0" dirty="0">
                          <a:solidFill>
                            <a:schemeClr val="tx1"/>
                          </a:solidFill>
                        </a:rPr>
                        <a:t>(Customer) </a:t>
                      </a:r>
                      <a:r>
                        <a:rPr lang="en-US" sz="2000" b="1" dirty="0">
                          <a:solidFill>
                            <a:schemeClr val="tx1"/>
                          </a:solidFill>
                        </a:rPr>
                        <a:t>∩</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984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Minus/ Set difference Operators Example </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2029806"/>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666193"/>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926816" y="1540825"/>
            <a:ext cx="72237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1528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025745" y="1143952"/>
          <a:ext cx="6632893" cy="396240"/>
        </p:xfrm>
        <a:graphic>
          <a:graphicData uri="http://schemas.openxmlformats.org/drawingml/2006/table">
            <a:tbl>
              <a:tblPr firstRow="1" bandRow="1">
                <a:tableStyleId>{8EC20E35-A176-4012-BC5E-935CFFF8708E}</a:tableStyleId>
              </a:tblPr>
              <a:tblGrid>
                <a:gridCol w="66328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Name of person who are </a:t>
                      </a:r>
                      <a:r>
                        <a:rPr lang="en-US" sz="2000" b="0" kern="1200" dirty="0">
                          <a:solidFill>
                            <a:schemeClr val="tx2"/>
                          </a:solidFill>
                          <a:latin typeface="+mn-lt"/>
                          <a:ea typeface="+mn-ea"/>
                          <a:cs typeface="+mn-cs"/>
                        </a:rPr>
                        <a:t>employee but not customer</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926816" y="4173533"/>
            <a:ext cx="5257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3785548"/>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4665726"/>
          <a:ext cx="1828800" cy="82296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430211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09170" y="2026394"/>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09170" y="166278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936303" y="3647753"/>
          <a:ext cx="4367530" cy="518160"/>
        </p:xfrm>
        <a:graphic>
          <a:graphicData uri="http://schemas.openxmlformats.org/drawingml/2006/table">
            <a:tbl>
              <a:tblPr firstRow="1" bandRow="1">
                <a:tableStyleId>{8EC20E35-A176-4012-BC5E-935CFFF8708E}</a:tableStyleId>
              </a:tblPr>
              <a:tblGrid>
                <a:gridCol w="43675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Name</a:t>
                      </a:r>
                      <a:r>
                        <a:rPr lang="en-US" sz="2000" b="0" baseline="0" dirty="0">
                          <a:solidFill>
                            <a:schemeClr val="tx1"/>
                          </a:solidFill>
                        </a:rPr>
                        <a:t> </a:t>
                      </a:r>
                      <a:r>
                        <a:rPr lang="en-US" sz="2000" b="0" dirty="0">
                          <a:solidFill>
                            <a:schemeClr val="tx1"/>
                          </a:solidFill>
                        </a:rPr>
                        <a:t>(Employee)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Name  </a:t>
                      </a:r>
                      <a:r>
                        <a:rPr lang="en-US" sz="2000" b="0" dirty="0">
                          <a:solidFill>
                            <a:schemeClr val="tx1"/>
                          </a:solidFill>
                        </a:rPr>
                        <a:t>(Customer)</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85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8B62-78B7-41EC-B869-532A4C51D1CE}"/>
              </a:ext>
            </a:extLst>
          </p:cNvPr>
          <p:cNvSpPr>
            <a:spLocks noGrp="1"/>
          </p:cNvSpPr>
          <p:nvPr>
            <p:ph type="title"/>
          </p:nvPr>
        </p:nvSpPr>
        <p:spPr/>
        <p:txBody>
          <a:bodyPr/>
          <a:lstStyle/>
          <a:p>
            <a:r>
              <a:rPr lang="en-US" altLang="en-US" sz="3600" dirty="0">
                <a:effectLst>
                  <a:outerShdw blurRad="38100" dist="38100" dir="2700000" algn="tl">
                    <a:srgbClr val="C0C0C0"/>
                  </a:outerShdw>
                </a:effectLst>
              </a:rPr>
              <a:t>Keys</a:t>
            </a:r>
            <a:endParaRPr lang="en-IN" dirty="0"/>
          </a:p>
        </p:txBody>
      </p:sp>
      <p:sp>
        <p:nvSpPr>
          <p:cNvPr id="3" name="Content Placeholder 2">
            <a:extLst>
              <a:ext uri="{FF2B5EF4-FFF2-40B4-BE49-F238E27FC236}">
                <a16:creationId xmlns:a16="http://schemas.microsoft.com/office/drawing/2014/main" id="{0D4B4576-93B5-401D-AF72-D75184FEF720}"/>
              </a:ext>
            </a:extLst>
          </p:cNvPr>
          <p:cNvSpPr>
            <a:spLocks noGrp="1"/>
          </p:cNvSpPr>
          <p:nvPr>
            <p:ph idx="1"/>
          </p:nvPr>
        </p:nvSpPr>
        <p:spPr/>
        <p:txBody>
          <a:bodyPr/>
          <a:lstStyle/>
          <a:p>
            <a:r>
              <a:rPr lang="en-IN" dirty="0"/>
              <a:t>We must have a way to specify how tuples within a given relation are distinguished i.e. attribute values of a tuple must be such that they can </a:t>
            </a:r>
            <a:r>
              <a:rPr lang="en-IN" i="1" dirty="0"/>
              <a:t>uniquely identify </a:t>
            </a:r>
            <a:r>
              <a:rPr lang="en-IN" dirty="0"/>
              <a:t>the tuple{</a:t>
            </a:r>
            <a:r>
              <a:rPr lang="en-IN" sz="1800" i="1" dirty="0"/>
              <a:t>no redundancy</a:t>
            </a:r>
            <a:r>
              <a:rPr lang="en-IN" dirty="0"/>
              <a:t>}</a:t>
            </a:r>
          </a:p>
          <a:p>
            <a:pPr marL="0" indent="0">
              <a:buNone/>
            </a:pPr>
            <a:endParaRPr lang="en-IN" dirty="0"/>
          </a:p>
          <a:p>
            <a:pPr marL="0" indent="0">
              <a:buNone/>
            </a:pPr>
            <a:r>
              <a:rPr lang="en-IN" dirty="0"/>
              <a:t>Different Types of Keys</a:t>
            </a:r>
          </a:p>
          <a:p>
            <a:pPr lvl="1"/>
            <a:r>
              <a:rPr lang="en-IN" altLang="en-US" dirty="0"/>
              <a:t>Super Key</a:t>
            </a:r>
          </a:p>
          <a:p>
            <a:pPr lvl="1"/>
            <a:r>
              <a:rPr lang="en-IN" altLang="en-US" dirty="0"/>
              <a:t>Candidate Key</a:t>
            </a:r>
          </a:p>
          <a:p>
            <a:pPr lvl="1"/>
            <a:r>
              <a:rPr lang="en-IN" altLang="en-US" dirty="0"/>
              <a:t>Primary Key</a:t>
            </a:r>
          </a:p>
          <a:p>
            <a:pPr lvl="1"/>
            <a:r>
              <a:rPr lang="en-IN" altLang="en-US" dirty="0"/>
              <a:t>Alternate Key</a:t>
            </a:r>
          </a:p>
          <a:p>
            <a:pPr lvl="1"/>
            <a:r>
              <a:rPr lang="en-IN" altLang="en-US" dirty="0"/>
              <a:t>Foreign Key</a:t>
            </a:r>
            <a:endParaRPr lang="en-US" altLang="en-US" dirty="0"/>
          </a:p>
        </p:txBody>
      </p:sp>
    </p:spTree>
    <p:extLst>
      <p:ext uri="{BB962C8B-B14F-4D97-AF65-F5344CB8AC3E}">
        <p14:creationId xmlns:p14="http://schemas.microsoft.com/office/powerpoint/2010/main" val="78192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Minus/ Set difference Operators Example </a:t>
            </a:r>
          </a:p>
        </p:txBody>
      </p:sp>
      <p:sp>
        <p:nvSpPr>
          <p:cNvPr id="4" name="Content Placeholder 3"/>
          <p:cNvSpPr>
            <a:spLocks noGrp="1"/>
          </p:cNvSpPr>
          <p:nvPr>
            <p:ph idx="1"/>
          </p:nvPr>
        </p:nvSpPr>
        <p:spPr/>
        <p:txBody>
          <a:bodyPr/>
          <a:lstStyle/>
          <a:p>
            <a:endParaRPr lang="en-US" dirty="0"/>
          </a:p>
        </p:txBody>
      </p:sp>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2029806"/>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666193"/>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7" name="Straight Connector 26"/>
          <p:cNvCxnSpPr/>
          <p:nvPr/>
        </p:nvCxnSpPr>
        <p:spPr>
          <a:xfrm>
            <a:off x="926816" y="1540825"/>
            <a:ext cx="72237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115284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025745" y="1143952"/>
          <a:ext cx="6342380" cy="396240"/>
        </p:xfrm>
        <a:graphic>
          <a:graphicData uri="http://schemas.openxmlformats.org/drawingml/2006/table">
            <a:tbl>
              <a:tblPr firstRow="1" bandRow="1">
                <a:tableStyleId>{8EC20E35-A176-4012-BC5E-935CFFF8708E}</a:tableStyleId>
              </a:tblPr>
              <a:tblGrid>
                <a:gridCol w="6342380">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Display Name of person who are </a:t>
                      </a:r>
                      <a:r>
                        <a:rPr lang="en-US" sz="2000" b="0" kern="1200" dirty="0">
                          <a:solidFill>
                            <a:schemeClr val="tx2"/>
                          </a:solidFill>
                          <a:latin typeface="+mn-lt"/>
                          <a:ea typeface="+mn-ea"/>
                          <a:cs typeface="+mn-cs"/>
                        </a:rPr>
                        <a:t>customer but not employee</a:t>
                      </a:r>
                      <a:r>
                        <a:rPr lang="en-US" sz="2000" b="0" kern="1200" dirty="0">
                          <a:solidFill>
                            <a:schemeClr val="tx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0" name="Straight Connector 29"/>
          <p:cNvCxnSpPr/>
          <p:nvPr/>
        </p:nvCxnSpPr>
        <p:spPr>
          <a:xfrm>
            <a:off x="926816" y="4173533"/>
            <a:ext cx="5257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3785548"/>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26816" y="4665726"/>
          <a:ext cx="1828800" cy="822960"/>
        </p:xfrm>
        <a:graphic>
          <a:graphicData uri="http://schemas.openxmlformats.org/drawingml/2006/table">
            <a:tbl>
              <a:tblPr firstRow="1" bandRow="1">
                <a:tableStyleId>{8EC20E35-A176-4012-BC5E-935CFFF8708E}</a:tableStyleId>
              </a:tblPr>
              <a:tblGrid>
                <a:gridCol w="18288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26816" y="430211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09170" y="2026394"/>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09170" y="1662781"/>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936303" y="3647753"/>
          <a:ext cx="4367530" cy="518160"/>
        </p:xfrm>
        <a:graphic>
          <a:graphicData uri="http://schemas.openxmlformats.org/drawingml/2006/table">
            <a:tbl>
              <a:tblPr firstRow="1" bandRow="1">
                <a:tableStyleId>{8EC20E35-A176-4012-BC5E-935CFFF8708E}</a:tableStyleId>
              </a:tblPr>
              <a:tblGrid>
                <a:gridCol w="43675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Name</a:t>
                      </a:r>
                      <a:r>
                        <a:rPr lang="en-US" sz="2000" b="0" baseline="0" dirty="0">
                          <a:solidFill>
                            <a:schemeClr val="tx1"/>
                          </a:solidFill>
                        </a:rPr>
                        <a:t> </a:t>
                      </a:r>
                      <a:r>
                        <a:rPr lang="en-US" sz="2000" b="0" dirty="0">
                          <a:solidFill>
                            <a:schemeClr val="tx1"/>
                          </a:solidFill>
                        </a:rPr>
                        <a:t>(Customer)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729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Operators </a:t>
            </a:r>
            <a:r>
              <a:rPr lang="en-US" dirty="0">
                <a:solidFill>
                  <a:schemeClr val="tx1">
                    <a:lumMod val="50000"/>
                    <a:lumOff val="50000"/>
                  </a:schemeClr>
                </a:solidFill>
              </a:rPr>
              <a:t>[Exercise]</a:t>
            </a:r>
          </a:p>
        </p:txBody>
      </p:sp>
      <p:sp>
        <p:nvSpPr>
          <p:cNvPr id="9" name="Content Placeholder 8"/>
          <p:cNvSpPr>
            <a:spLocks noGrp="1"/>
          </p:cNvSpPr>
          <p:nvPr>
            <p:ph idx="1"/>
          </p:nvPr>
        </p:nvSpPr>
        <p:spPr/>
        <p:txBody>
          <a:bodyPr/>
          <a:lstStyle/>
          <a:p>
            <a:endParaRPr lang="en-US" dirty="0"/>
          </a:p>
        </p:txBody>
      </p:sp>
      <p:cxnSp>
        <p:nvCxnSpPr>
          <p:cNvPr id="4" name="Straight Connector 3"/>
          <p:cNvCxnSpPr/>
          <p:nvPr/>
        </p:nvCxnSpPr>
        <p:spPr>
          <a:xfrm>
            <a:off x="288578" y="1287426"/>
            <a:ext cx="9281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88578" y="8994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7507" y="890553"/>
          <a:ext cx="8350568" cy="396240"/>
        </p:xfrm>
        <a:graphic>
          <a:graphicData uri="http://schemas.openxmlformats.org/drawingml/2006/table">
            <a:tbl>
              <a:tblPr firstRow="1" bandRow="1">
                <a:tableStyleId>{8EC20E35-A176-4012-BC5E-935CFFF8708E}</a:tableStyleId>
              </a:tblPr>
              <a:tblGrid>
                <a:gridCol w="835056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What is the output of following relational algebra for the below mentioned tables: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9044" y="1831013"/>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9044" y="1467400"/>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991398" y="1827601"/>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91398" y="1463988"/>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7" name="Straight Connector 16"/>
          <p:cNvCxnSpPr/>
          <p:nvPr/>
        </p:nvCxnSpPr>
        <p:spPr>
          <a:xfrm>
            <a:off x="296402" y="3985433"/>
            <a:ext cx="57150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402" y="359744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23603" y="3459653"/>
          <a:ext cx="4648518" cy="518160"/>
        </p:xfrm>
        <a:graphic>
          <a:graphicData uri="http://schemas.openxmlformats.org/drawingml/2006/table">
            <a:tbl>
              <a:tblPr firstRow="1" bandRow="1">
                <a:tableStyleId>{8EC20E35-A176-4012-BC5E-935CFFF8708E}</a:tableStyleId>
              </a:tblPr>
              <a:tblGrid>
                <a:gridCol w="464851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a:t>
                      </a:r>
                      <a:r>
                        <a:rPr lang="en-US" sz="2000" b="0" baseline="0" dirty="0">
                          <a:solidFill>
                            <a:schemeClr val="tx1"/>
                          </a:solidFill>
                        </a:rPr>
                        <a:t> </a:t>
                      </a:r>
                      <a:r>
                        <a:rPr lang="en-US" sz="2000" b="0" dirty="0">
                          <a:solidFill>
                            <a:schemeClr val="tx1"/>
                          </a:solidFill>
                        </a:rPr>
                        <a:t>(Customer) </a:t>
                      </a:r>
                      <a:r>
                        <a:rPr lang="en-US" sz="2000" dirty="0">
                          <a:solidFill>
                            <a:schemeClr val="tx1"/>
                          </a:solidFill>
                        </a:rPr>
                        <a:t>U</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5" name="Straight Connector 24"/>
          <p:cNvCxnSpPr/>
          <p:nvPr/>
        </p:nvCxnSpPr>
        <p:spPr>
          <a:xfrm>
            <a:off x="305041" y="4667073"/>
            <a:ext cx="68580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5041" y="427908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32242" y="4110813"/>
          <a:ext cx="5755005" cy="518160"/>
        </p:xfrm>
        <a:graphic>
          <a:graphicData uri="http://schemas.openxmlformats.org/drawingml/2006/table">
            <a:tbl>
              <a:tblPr firstRow="1" bandRow="1">
                <a:tableStyleId>{8EC20E35-A176-4012-BC5E-935CFFF8708E}</a:tableStyleId>
              </a:tblPr>
              <a:tblGrid>
                <a:gridCol w="575500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 Balance</a:t>
                      </a:r>
                      <a:r>
                        <a:rPr lang="en-US" sz="2000" b="0" baseline="0" dirty="0">
                          <a:solidFill>
                            <a:schemeClr val="tx1"/>
                          </a:solidFill>
                        </a:rPr>
                        <a:t> </a:t>
                      </a:r>
                      <a:r>
                        <a:rPr lang="en-US" sz="2000" b="0" dirty="0">
                          <a:solidFill>
                            <a:schemeClr val="tx1"/>
                          </a:solidFill>
                        </a:rPr>
                        <a:t>(Customer) </a:t>
                      </a:r>
                      <a:r>
                        <a:rPr lang="en-US" sz="2000" dirty="0">
                          <a:solidFill>
                            <a:schemeClr val="tx1"/>
                          </a:solidFill>
                        </a:rPr>
                        <a:t>U</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Salary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8" name="Straight Connector 27"/>
          <p:cNvCxnSpPr/>
          <p:nvPr/>
        </p:nvCxnSpPr>
        <p:spPr>
          <a:xfrm>
            <a:off x="296402" y="5357033"/>
            <a:ext cx="5806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402" y="496904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694495907"/>
              </p:ext>
            </p:extLst>
          </p:nvPr>
        </p:nvGraphicFramePr>
        <p:xfrm>
          <a:off x="1523603" y="4831253"/>
          <a:ext cx="4745355" cy="518160"/>
        </p:xfrm>
        <a:graphic>
          <a:graphicData uri="http://schemas.openxmlformats.org/drawingml/2006/table">
            <a:tbl>
              <a:tblPr firstRow="1" bandRow="1">
                <a:tableStyleId>{8EC20E35-A176-4012-BC5E-935CFFF8708E}</a:tableStyleId>
              </a:tblPr>
              <a:tblGrid>
                <a:gridCol w="474535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a:t>
                      </a:r>
                      <a:r>
                        <a:rPr lang="en-US" sz="2000" b="0" baseline="0" dirty="0">
                          <a:solidFill>
                            <a:schemeClr val="tx1"/>
                          </a:solidFill>
                        </a:rPr>
                        <a:t> </a:t>
                      </a:r>
                      <a:r>
                        <a:rPr lang="en-US" sz="2000" b="0" dirty="0">
                          <a:solidFill>
                            <a:schemeClr val="tx1"/>
                          </a:solidFill>
                        </a:rPr>
                        <a:t>(Customer)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1" name="Straight Connector 30"/>
          <p:cNvCxnSpPr/>
          <p:nvPr/>
        </p:nvCxnSpPr>
        <p:spPr>
          <a:xfrm>
            <a:off x="305041" y="6046293"/>
            <a:ext cx="6949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5041" y="565830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956126192"/>
              </p:ext>
            </p:extLst>
          </p:nvPr>
        </p:nvGraphicFramePr>
        <p:xfrm>
          <a:off x="1532242" y="5520513"/>
          <a:ext cx="5851843" cy="518160"/>
        </p:xfrm>
        <a:graphic>
          <a:graphicData uri="http://schemas.openxmlformats.org/drawingml/2006/table">
            <a:tbl>
              <a:tblPr firstRow="1" bandRow="1">
                <a:tableStyleId>{8EC20E35-A176-4012-BC5E-935CFFF8708E}</a:tableStyleId>
              </a:tblPr>
              <a:tblGrid>
                <a:gridCol w="58518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 Balance</a:t>
                      </a:r>
                      <a:r>
                        <a:rPr lang="en-US" sz="2000" b="0" baseline="0" dirty="0">
                          <a:solidFill>
                            <a:schemeClr val="tx1"/>
                          </a:solidFill>
                        </a:rPr>
                        <a:t> </a:t>
                      </a:r>
                      <a:r>
                        <a:rPr lang="en-US" sz="2000" b="0" dirty="0">
                          <a:solidFill>
                            <a:schemeClr val="tx1"/>
                          </a:solidFill>
                        </a:rPr>
                        <a:t>(Customer)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Salary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0004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par>
                                <p:cTn id="70" presetID="22" presetClass="entr" presetSubtype="8"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Operators </a:t>
            </a:r>
            <a:r>
              <a:rPr lang="en-US" dirty="0">
                <a:solidFill>
                  <a:schemeClr val="tx1">
                    <a:lumMod val="50000"/>
                    <a:lumOff val="50000"/>
                  </a:schemeClr>
                </a:solidFill>
              </a:rPr>
              <a:t>[Exercise]</a:t>
            </a:r>
          </a:p>
        </p:txBody>
      </p:sp>
      <p:sp>
        <p:nvSpPr>
          <p:cNvPr id="9" name="Content Placeholder 8"/>
          <p:cNvSpPr>
            <a:spLocks noGrp="1"/>
          </p:cNvSpPr>
          <p:nvPr>
            <p:ph idx="1"/>
          </p:nvPr>
        </p:nvSpPr>
        <p:spPr/>
        <p:txBody>
          <a:bodyPr/>
          <a:lstStyle/>
          <a:p>
            <a:endParaRPr lang="en-US" dirty="0"/>
          </a:p>
        </p:txBody>
      </p:sp>
      <p:cxnSp>
        <p:nvCxnSpPr>
          <p:cNvPr id="4" name="Straight Connector 3"/>
          <p:cNvCxnSpPr/>
          <p:nvPr/>
        </p:nvCxnSpPr>
        <p:spPr>
          <a:xfrm>
            <a:off x="288578" y="1287426"/>
            <a:ext cx="9281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88578" y="8994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Exercise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7507" y="890553"/>
          <a:ext cx="8350568" cy="396240"/>
        </p:xfrm>
        <a:graphic>
          <a:graphicData uri="http://schemas.openxmlformats.org/drawingml/2006/table">
            <a:tbl>
              <a:tblPr firstRow="1" bandRow="1">
                <a:tableStyleId>{8EC20E35-A176-4012-BC5E-935CFFF8708E}</a:tableStyleId>
              </a:tblPr>
              <a:tblGrid>
                <a:gridCol w="835056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What is the output of following relational algebra for the below mentioned tables: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9044" y="1831013"/>
          <a:ext cx="2247266"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963930">
                  <a:extLst>
                    <a:ext uri="{9D8B030D-6E8A-4147-A177-3AD203B41FA5}">
                      <a16:colId xmlns:a16="http://schemas.microsoft.com/office/drawing/2014/main" val="20002"/>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Balance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Raju</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20000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9044" y="1467400"/>
          <a:ext cx="1121093" cy="365760"/>
        </p:xfrm>
        <a:graphic>
          <a:graphicData uri="http://schemas.openxmlformats.org/drawingml/2006/table">
            <a:tbl>
              <a:tblPr firstRow="1" bandRow="1">
                <a:tableStyleId>{8EC20E35-A176-4012-BC5E-935CFFF8708E}</a:tableStyleId>
              </a:tblPr>
              <a:tblGrid>
                <a:gridCol w="112109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Customer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991398" y="1827601"/>
          <a:ext cx="2749234" cy="1234440"/>
        </p:xfrm>
        <a:graphic>
          <a:graphicData uri="http://schemas.openxmlformats.org/drawingml/2006/table">
            <a:tbl>
              <a:tblPr firstRow="1" bandRow="1">
                <a:tableStyleId>{8EC20E35-A176-4012-BC5E-935CFFF8708E}</a:tableStyleId>
              </a:tblPr>
              <a:tblGrid>
                <a:gridCol w="4257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tblGrid>
              <a:tr h="411480">
                <a:tc>
                  <a:txBody>
                    <a:bodyPr/>
                    <a:lstStyle/>
                    <a:p>
                      <a:pPr algn="l"/>
                      <a:r>
                        <a:rPr lang="en-US" b="1" u="none" dirty="0">
                          <a:solidFill>
                            <a:schemeClr val="tx1"/>
                          </a:solidFill>
                        </a:rPr>
                        <a: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Dept</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Salary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Manoj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91398" y="1463988"/>
          <a:ext cx="1122680" cy="365760"/>
        </p:xfrm>
        <a:graphic>
          <a:graphicData uri="http://schemas.openxmlformats.org/drawingml/2006/table">
            <a:tbl>
              <a:tblPr firstRow="1" bandRow="1">
                <a:tableStyleId>{8EC20E35-A176-4012-BC5E-935CFFF8708E}</a:tableStyleId>
              </a:tblPr>
              <a:tblGrid>
                <a:gridCol w="112268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Employee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7" name="Straight Connector 16"/>
          <p:cNvCxnSpPr/>
          <p:nvPr/>
        </p:nvCxnSpPr>
        <p:spPr>
          <a:xfrm>
            <a:off x="296402" y="3985433"/>
            <a:ext cx="57607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402" y="359744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23603" y="3459653"/>
          <a:ext cx="4748530" cy="518160"/>
        </p:xfrm>
        <a:graphic>
          <a:graphicData uri="http://schemas.openxmlformats.org/drawingml/2006/table">
            <a:tbl>
              <a:tblPr firstRow="1" bandRow="1">
                <a:tableStyleId>{8EC20E35-A176-4012-BC5E-935CFFF8708E}</a:tableStyleId>
              </a:tblPr>
              <a:tblGrid>
                <a:gridCol w="47485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a:t>
                      </a:r>
                      <a:r>
                        <a:rPr lang="en-US" sz="2000" b="0" baseline="0" dirty="0">
                          <a:solidFill>
                            <a:schemeClr val="tx1"/>
                          </a:solidFill>
                        </a:rPr>
                        <a:t> </a:t>
                      </a:r>
                      <a:r>
                        <a:rPr lang="en-US" sz="2000" b="0" dirty="0">
                          <a:solidFill>
                            <a:schemeClr val="tx1"/>
                          </a:solidFill>
                        </a:rPr>
                        <a:t>(Customer)  −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5" name="Straight Connector 24"/>
          <p:cNvCxnSpPr/>
          <p:nvPr/>
        </p:nvCxnSpPr>
        <p:spPr>
          <a:xfrm>
            <a:off x="305041" y="4667073"/>
            <a:ext cx="69037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5041" y="427908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32242" y="4110813"/>
          <a:ext cx="5855018" cy="518160"/>
        </p:xfrm>
        <a:graphic>
          <a:graphicData uri="http://schemas.openxmlformats.org/drawingml/2006/table">
            <a:tbl>
              <a:tblPr firstRow="1" bandRow="1">
                <a:tableStyleId>{8EC20E35-A176-4012-BC5E-935CFFF8708E}</a:tableStyleId>
              </a:tblPr>
              <a:tblGrid>
                <a:gridCol w="585501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 Balance</a:t>
                      </a:r>
                      <a:r>
                        <a:rPr lang="en-US" sz="2000" b="0" baseline="0" dirty="0">
                          <a:solidFill>
                            <a:schemeClr val="tx1"/>
                          </a:solidFill>
                        </a:rPr>
                        <a:t> </a:t>
                      </a:r>
                      <a:r>
                        <a:rPr lang="en-US" sz="2000" b="0" dirty="0">
                          <a:solidFill>
                            <a:schemeClr val="tx1"/>
                          </a:solidFill>
                        </a:rPr>
                        <a:t>(Customer)  −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Salary  </a:t>
                      </a:r>
                      <a:r>
                        <a:rPr lang="en-US" sz="2000" b="0" dirty="0">
                          <a:solidFill>
                            <a:schemeClr val="tx1"/>
                          </a:solidFill>
                        </a:rPr>
                        <a:t>(Employee)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8" name="Straight Connector 27"/>
          <p:cNvCxnSpPr/>
          <p:nvPr/>
        </p:nvCxnSpPr>
        <p:spPr>
          <a:xfrm>
            <a:off x="296402" y="5357033"/>
            <a:ext cx="5806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6402" y="496904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523603" y="4831253"/>
          <a:ext cx="4745355" cy="518160"/>
        </p:xfrm>
        <a:graphic>
          <a:graphicData uri="http://schemas.openxmlformats.org/drawingml/2006/table">
            <a:tbl>
              <a:tblPr firstRow="1" bandRow="1">
                <a:tableStyleId>{8EC20E35-A176-4012-BC5E-935CFFF8708E}</a:tableStyleId>
              </a:tblPr>
              <a:tblGrid>
                <a:gridCol w="474535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a:t>
                      </a:r>
                      <a:r>
                        <a:rPr lang="en-US" sz="2000" b="0" baseline="0" dirty="0">
                          <a:solidFill>
                            <a:schemeClr val="tx1"/>
                          </a:solidFill>
                        </a:rPr>
                        <a:t> </a:t>
                      </a:r>
                      <a:r>
                        <a:rPr lang="en-US" sz="2000" b="0" dirty="0">
                          <a:solidFill>
                            <a:schemeClr val="tx1"/>
                          </a:solidFill>
                        </a:rPr>
                        <a:t>(Employee)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a:t>
                      </a:r>
                      <a:r>
                        <a:rPr lang="en-US" sz="2000" b="0" dirty="0">
                          <a:solidFill>
                            <a:schemeClr val="tx1"/>
                          </a:solidFill>
                        </a:rPr>
                        <a:t>(Customer)</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1" name="Straight Connector 30"/>
          <p:cNvCxnSpPr/>
          <p:nvPr/>
        </p:nvCxnSpPr>
        <p:spPr>
          <a:xfrm>
            <a:off x="305041" y="6046293"/>
            <a:ext cx="6949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5041" y="5658308"/>
          <a:ext cx="1256030" cy="396240"/>
        </p:xfrm>
        <a:graphic>
          <a:graphicData uri="http://schemas.openxmlformats.org/drawingml/2006/table">
            <a:tbl>
              <a:tblPr firstRow="1" bandRow="1">
                <a:tableStyleId>{8EC20E35-A176-4012-BC5E-935CFFF8708E}</a:tableStyleId>
              </a:tblPr>
              <a:tblGrid>
                <a:gridCol w="1256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602208223"/>
              </p:ext>
            </p:extLst>
          </p:nvPr>
        </p:nvGraphicFramePr>
        <p:xfrm>
          <a:off x="1532242" y="5520513"/>
          <a:ext cx="5851843" cy="518160"/>
        </p:xfrm>
        <a:graphic>
          <a:graphicData uri="http://schemas.openxmlformats.org/drawingml/2006/table">
            <a:tbl>
              <a:tblPr firstRow="1" bandRow="1">
                <a:tableStyleId>{8EC20E35-A176-4012-BC5E-935CFFF8708E}</a:tableStyleId>
              </a:tblPr>
              <a:tblGrid>
                <a:gridCol w="585184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ID, Name, salary</a:t>
                      </a:r>
                      <a:r>
                        <a:rPr lang="en-US" sz="2000" b="0" dirty="0">
                          <a:solidFill>
                            <a:schemeClr val="tx1"/>
                          </a:solidFill>
                        </a:rPr>
                        <a:t>(Employee)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ID, Name, balance </a:t>
                      </a:r>
                      <a:r>
                        <a:rPr lang="en-US" sz="2000" b="0" dirty="0">
                          <a:solidFill>
                            <a:schemeClr val="tx1"/>
                          </a:solidFill>
                        </a:rPr>
                        <a:t>(Customer)</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2746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par>
                                <p:cTn id="70" presetID="22" presetClass="entr" presetSubtype="8"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6(d) Division </a:t>
            </a:r>
            <a:r>
              <a:rPr lang="en-US" dirty="0"/>
              <a:t>Operator</a:t>
            </a:r>
          </a:p>
        </p:txBody>
      </p:sp>
      <p:sp>
        <p:nvSpPr>
          <p:cNvPr id="3" name="Content Placeholder 2"/>
          <p:cNvSpPr>
            <a:spLocks noGrp="1"/>
          </p:cNvSpPr>
          <p:nvPr>
            <p:ph idx="1"/>
          </p:nvPr>
        </p:nvSpPr>
        <p:spPr/>
        <p:txBody>
          <a:bodyPr/>
          <a:lstStyle/>
          <a:p>
            <a:r>
              <a:rPr lang="en-US" dirty="0"/>
              <a:t>Symbol: </a:t>
            </a:r>
            <a:r>
              <a:rPr lang="en-US" sz="2800" dirty="0"/>
              <a:t>÷</a:t>
            </a:r>
            <a:r>
              <a:rPr lang="en-US" dirty="0"/>
              <a:t> (Division)</a:t>
            </a:r>
          </a:p>
          <a:p>
            <a:r>
              <a:rPr lang="en-US" dirty="0"/>
              <a:t>Notation: </a:t>
            </a:r>
            <a:r>
              <a:rPr lang="en-US" i="1" dirty="0">
                <a:sym typeface="Symbol" pitchFamily="18" charset="2"/>
              </a:rPr>
              <a:t>Relation1 (R1) </a:t>
            </a:r>
            <a:r>
              <a:rPr lang="en-US" dirty="0"/>
              <a:t>÷ </a:t>
            </a:r>
            <a:r>
              <a:rPr lang="en-US" i="1" dirty="0">
                <a:sym typeface="Symbol" pitchFamily="18" charset="2"/>
              </a:rPr>
              <a:t>Relation2 (R2)  </a:t>
            </a:r>
            <a:r>
              <a:rPr lang="en-US" b="1" dirty="0">
                <a:solidFill>
                  <a:schemeClr val="tx1">
                    <a:lumMod val="75000"/>
                    <a:lumOff val="25000"/>
                  </a:schemeClr>
                </a:solidFill>
                <a:sym typeface="Symbol" pitchFamily="18" charset="2"/>
              </a:rPr>
              <a:t>OR</a:t>
            </a:r>
            <a:r>
              <a:rPr lang="en-US" i="1" dirty="0">
                <a:sym typeface="Symbol" pitchFamily="18" charset="2"/>
              </a:rPr>
              <a:t>  Algebra1 </a:t>
            </a:r>
            <a:r>
              <a:rPr lang="en-US" dirty="0"/>
              <a:t>÷ </a:t>
            </a:r>
            <a:r>
              <a:rPr lang="en-US" i="1" dirty="0">
                <a:sym typeface="Symbol" pitchFamily="18" charset="2"/>
              </a:rPr>
              <a:t>Algebra2</a:t>
            </a:r>
            <a:endParaRPr lang="en-US" dirty="0"/>
          </a:p>
          <a:p>
            <a:r>
              <a:rPr lang="en-US" dirty="0"/>
              <a:t>Condition: </a:t>
            </a:r>
          </a:p>
          <a:p>
            <a:pPr lvl="1"/>
            <a:r>
              <a:rPr lang="en-US" dirty="0"/>
              <a:t>Attributes of relation2/algebra2 must be a proper subset of attributes of relation1/algebra1.</a:t>
            </a:r>
          </a:p>
          <a:p>
            <a:r>
              <a:rPr lang="en-US" dirty="0"/>
              <a:t>Operation:</a:t>
            </a:r>
          </a:p>
          <a:p>
            <a:pPr lvl="1"/>
            <a:r>
              <a:rPr lang="en-US" dirty="0"/>
              <a:t>The output of the division operator will have attributes = </a:t>
            </a:r>
          </a:p>
          <a:p>
            <a:pPr marL="457200" lvl="1" indent="0">
              <a:buNone/>
            </a:pPr>
            <a:r>
              <a:rPr lang="en-US" dirty="0"/>
              <a:t>		All attributes of relation1  –  All attributes of relation2</a:t>
            </a:r>
          </a:p>
          <a:p>
            <a:pPr lvl="1"/>
            <a:r>
              <a:rPr lang="en-US" dirty="0"/>
              <a:t>The output of the division operator will have tuples = </a:t>
            </a:r>
          </a:p>
          <a:p>
            <a:pPr marL="457200" lvl="1" indent="0">
              <a:buNone/>
            </a:pPr>
            <a:r>
              <a:rPr lang="en-US" dirty="0"/>
              <a:t>		Tuples in relation1, which are associated with the all tuples of relation2.</a:t>
            </a:r>
          </a:p>
        </p:txBody>
      </p:sp>
    </p:spTree>
    <p:extLst>
      <p:ext uri="{BB962C8B-B14F-4D97-AF65-F5344CB8AC3E}">
        <p14:creationId xmlns:p14="http://schemas.microsoft.com/office/powerpoint/2010/main" val="58880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Operator Example</a:t>
            </a:r>
          </a:p>
        </p:txBody>
      </p:sp>
      <p:sp>
        <p:nvSpPr>
          <p:cNvPr id="11" name="Content Placeholder 10"/>
          <p:cNvSpPr>
            <a:spLocks noGrp="1"/>
          </p:cNvSpPr>
          <p:nvPr>
            <p:ph idx="1"/>
          </p:nvPr>
        </p:nvSpPr>
        <p:spPr/>
        <p:txBody>
          <a:bodyPr/>
          <a:lstStyle/>
          <a:p>
            <a:endParaRPr lang="en-US" dirty="0"/>
          </a:p>
        </p:txBody>
      </p:sp>
      <p:cxnSp>
        <p:nvCxnSpPr>
          <p:cNvPr id="4" name="Straight Connector 3"/>
          <p:cNvCxnSpPr/>
          <p:nvPr/>
        </p:nvCxnSpPr>
        <p:spPr>
          <a:xfrm>
            <a:off x="288578" y="1287426"/>
            <a:ext cx="6949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88578" y="8994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7507" y="890553"/>
          <a:ext cx="5955030" cy="396240"/>
        </p:xfrm>
        <a:graphic>
          <a:graphicData uri="http://schemas.openxmlformats.org/drawingml/2006/table">
            <a:tbl>
              <a:tblPr firstRow="1" bandRow="1">
                <a:tableStyleId>{8EC20E35-A176-4012-BC5E-935CFFF8708E}</a:tableStyleId>
              </a:tblPr>
              <a:tblGrid>
                <a:gridCol w="5955030">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Perform Division operation between Student and Subject.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9044" y="1831013"/>
          <a:ext cx="1821498" cy="4526280"/>
        </p:xfrm>
        <a:graphic>
          <a:graphicData uri="http://schemas.openxmlformats.org/drawingml/2006/table">
            <a:tbl>
              <a:tblPr firstRow="1" bandRow="1">
                <a:tableStyleId>{8EC20E35-A176-4012-BC5E-935CFFF8708E}</a:tableStyleId>
              </a:tblPr>
              <a:tblGrid>
                <a:gridCol w="857568">
                  <a:extLst>
                    <a:ext uri="{9D8B030D-6E8A-4147-A177-3AD203B41FA5}">
                      <a16:colId xmlns:a16="http://schemas.microsoft.com/office/drawing/2014/main" val="20000"/>
                    </a:ext>
                  </a:extLst>
                </a:gridCol>
                <a:gridCol w="963930">
                  <a:extLst>
                    <a:ext uri="{9D8B030D-6E8A-4147-A177-3AD203B41FA5}">
                      <a16:colId xmlns:a16="http://schemas.microsoft.com/office/drawing/2014/main" val="20001"/>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Subject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DBMS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DF</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dirty="0" err="1"/>
                        <a:t>Rohit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DBMS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Rohit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Rohit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DF</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DBMS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DF</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9044" y="1467400"/>
          <a:ext cx="946468" cy="365760"/>
        </p:xfrm>
        <a:graphic>
          <a:graphicData uri="http://schemas.openxmlformats.org/drawingml/2006/table">
            <a:tbl>
              <a:tblPr firstRow="1" bandRow="1">
                <a:tableStyleId>{8EC20E35-A176-4012-BC5E-935CFFF8708E}</a:tableStyleId>
              </a:tblPr>
              <a:tblGrid>
                <a:gridCol w="946468">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991398" y="1827601"/>
          <a:ext cx="1143000" cy="1645920"/>
        </p:xfrm>
        <a:graphic>
          <a:graphicData uri="http://schemas.openxmlformats.org/drawingml/2006/table">
            <a:tbl>
              <a:tblPr firstRow="1" bandRow="1">
                <a:tableStyleId>{8EC20E35-A176-4012-BC5E-935CFFF8708E}</a:tableStyleId>
              </a:tblPr>
              <a:tblGrid>
                <a:gridCol w="11430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Subject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DBMS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DF</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991398" y="1463988"/>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Subject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2" name="Straight Connector 11"/>
          <p:cNvCxnSpPr/>
          <p:nvPr/>
        </p:nvCxnSpPr>
        <p:spPr>
          <a:xfrm>
            <a:off x="7767171" y="1298897"/>
            <a:ext cx="32918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67171" y="910912"/>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767171" y="1791090"/>
          <a:ext cx="1143000" cy="1234440"/>
        </p:xfrm>
        <a:graphic>
          <a:graphicData uri="http://schemas.openxmlformats.org/drawingml/2006/table">
            <a:tbl>
              <a:tblPr firstRow="1" bandRow="1">
                <a:tableStyleId>{8EC20E35-A176-4012-BC5E-935CFFF8708E}</a:tableStyleId>
              </a:tblPr>
              <a:tblGrid>
                <a:gridCol w="11430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Rohit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767171" y="142747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776658" y="896943"/>
          <a:ext cx="2441893" cy="396240"/>
        </p:xfrm>
        <a:graphic>
          <a:graphicData uri="http://schemas.openxmlformats.org/drawingml/2006/table">
            <a:tbl>
              <a:tblPr firstRow="1" bandRow="1">
                <a:tableStyleId>{8EC20E35-A176-4012-BC5E-935CFFF8708E}</a:tableStyleId>
              </a:tblPr>
              <a:tblGrid>
                <a:gridCol w="2441893">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(Student)  </a:t>
                      </a:r>
                      <a:r>
                        <a:rPr lang="en-US" sz="2000" dirty="0">
                          <a:solidFill>
                            <a:schemeClr val="tx1"/>
                          </a:solidFill>
                        </a:rPr>
                        <a:t>÷</a:t>
                      </a:r>
                      <a:r>
                        <a:rPr lang="en-US" sz="2000" b="0" baseline="0" dirty="0">
                          <a:solidFill>
                            <a:schemeClr val="tx1"/>
                          </a:solidFill>
                        </a:rPr>
                        <a:t>  </a:t>
                      </a:r>
                      <a:r>
                        <a:rPr lang="en-US" sz="2000" b="0" dirty="0">
                          <a:solidFill>
                            <a:schemeClr val="tx1"/>
                          </a:solidFill>
                        </a:rPr>
                        <a:t>(Subject)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4760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Operator Example</a:t>
            </a:r>
          </a:p>
        </p:txBody>
      </p:sp>
      <p:sp>
        <p:nvSpPr>
          <p:cNvPr id="4" name="Content Placeholder 3"/>
          <p:cNvSpPr>
            <a:spLocks noGrp="1"/>
          </p:cNvSpPr>
          <p:nvPr>
            <p:ph idx="1"/>
          </p:nvPr>
        </p:nvSpPr>
        <p:spPr>
          <a:xfrm>
            <a:off x="150230" y="863444"/>
            <a:ext cx="11929641" cy="5590565"/>
          </a:xfrm>
        </p:spPr>
        <p:txBody>
          <a:bodyPr/>
          <a:lstStyle/>
          <a:p>
            <a:endParaRPr lang="en-US" dirty="0"/>
          </a:p>
        </p:txBody>
      </p:sp>
      <p:graphicFrame>
        <p:nvGraphicFramePr>
          <p:cNvPr id="1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49176" y="1604336"/>
          <a:ext cx="1369060" cy="4526280"/>
        </p:xfrm>
        <a:graphic>
          <a:graphicData uri="http://schemas.openxmlformats.org/drawingml/2006/table">
            <a:tbl>
              <a:tblPr firstRow="1" bandRow="1">
                <a:tableStyleId>{8EC20E35-A176-4012-BC5E-935CFFF8708E}</a:tableStyleId>
              </a:tblPr>
              <a:tblGrid>
                <a:gridCol w="586105">
                  <a:extLst>
                    <a:ext uri="{9D8B030D-6E8A-4147-A177-3AD203B41FA5}">
                      <a16:colId xmlns:a16="http://schemas.microsoft.com/office/drawing/2014/main" val="20000"/>
                    </a:ext>
                  </a:extLst>
                </a:gridCol>
                <a:gridCol w="782955">
                  <a:extLst>
                    <a:ext uri="{9D8B030D-6E8A-4147-A177-3AD203B41FA5}">
                      <a16:colId xmlns:a16="http://schemas.microsoft.com/office/drawing/2014/main" val="20002"/>
                    </a:ext>
                  </a:extLst>
                </a:gridCol>
              </a:tblGrid>
              <a:tr h="411480">
                <a:tc>
                  <a:txBody>
                    <a:bodyPr/>
                    <a:lstStyle/>
                    <a:p>
                      <a:pPr algn="l"/>
                      <a:r>
                        <a:rPr lang="en-US" sz="1800" kern="1200" dirty="0" err="1">
                          <a:solidFill>
                            <a:schemeClr val="tx1"/>
                          </a:solidFill>
                        </a:rPr>
                        <a:t>Sno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err="1">
                          <a:solidFill>
                            <a:schemeClr val="tx1"/>
                          </a:solidFill>
                        </a:rPr>
                        <a:t>PNo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S2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S2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S3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S4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411480">
                <a:tc>
                  <a:txBody>
                    <a:bodyPr/>
                    <a:lstStyle/>
                    <a:p>
                      <a:r>
                        <a:rPr lang="en-US" dirty="0"/>
                        <a:t>S5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P4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9176" y="1240723"/>
          <a:ext cx="457200" cy="365760"/>
        </p:xfrm>
        <a:graphic>
          <a:graphicData uri="http://schemas.openxmlformats.org/drawingml/2006/table">
            <a:tbl>
              <a:tblPr firstRow="1" bandRow="1">
                <a:tableStyleId>{8EC20E35-A176-4012-BC5E-935CFFF8708E}</a:tableStyleId>
              </a:tblPr>
              <a:tblGrid>
                <a:gridCol w="4572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2124796" y="3724680"/>
            <a:ext cx="2194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124796" y="333669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34825" y="3245805"/>
          <a:ext cx="1370330" cy="457200"/>
        </p:xfrm>
        <a:graphic>
          <a:graphicData uri="http://schemas.openxmlformats.org/drawingml/2006/table">
            <a:tbl>
              <a:tblPr firstRow="1" bandRow="1">
                <a:tableStyleId>{8EC20E35-A176-4012-BC5E-935CFFF8708E}</a:tableStyleId>
              </a:tblPr>
              <a:tblGrid>
                <a:gridCol w="13703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  </a:t>
                      </a:r>
                      <a:r>
                        <a:rPr lang="en-US" sz="2400" dirty="0">
                          <a:solidFill>
                            <a:schemeClr val="tx1"/>
                          </a:solidFill>
                        </a:rPr>
                        <a:t>÷ </a:t>
                      </a:r>
                      <a:r>
                        <a:rPr lang="en-US" sz="2000" b="0" dirty="0">
                          <a:solidFill>
                            <a:schemeClr val="tx1"/>
                          </a:solidFill>
                        </a:rPr>
                        <a:t> (B1)</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134366" y="4266730"/>
          <a:ext cx="1280160" cy="2057400"/>
        </p:xfrm>
        <a:graphic>
          <a:graphicData uri="http://schemas.openxmlformats.org/drawingml/2006/table">
            <a:tbl>
              <a:tblPr firstRow="1" bandRow="1">
                <a:tableStyleId>{8EC20E35-A176-4012-BC5E-935CFFF8708E}</a:tableStyleId>
              </a:tblPr>
              <a:tblGrid>
                <a:gridCol w="1280160">
                  <a:extLst>
                    <a:ext uri="{9D8B030D-6E8A-4147-A177-3AD203B41FA5}">
                      <a16:colId xmlns:a16="http://schemas.microsoft.com/office/drawing/2014/main" val="20000"/>
                    </a:ext>
                  </a:extLst>
                </a:gridCol>
              </a:tblGrid>
              <a:tr h="411480">
                <a:tc>
                  <a:txBody>
                    <a:bodyPr/>
                    <a:lstStyle/>
                    <a:p>
                      <a:pPr algn="l"/>
                      <a:r>
                        <a:rPr lang="en-US" sz="1800" kern="1200" dirty="0" err="1">
                          <a:solidFill>
                            <a:schemeClr val="tx1"/>
                          </a:solidFill>
                        </a:rPr>
                        <a:t>SNo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S2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dirty="0"/>
                        <a:t>S3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dirty="0"/>
                        <a:t>S4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134366" y="390311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136038" y="1613296"/>
          <a:ext cx="782955" cy="822960"/>
        </p:xfrm>
        <a:graphic>
          <a:graphicData uri="http://schemas.openxmlformats.org/drawingml/2006/table">
            <a:tbl>
              <a:tblPr firstRow="1" bandRow="1">
                <a:tableStyleId>{8EC20E35-A176-4012-BC5E-935CFFF8708E}</a:tableStyleId>
              </a:tblPr>
              <a:tblGrid>
                <a:gridCol w="782955">
                  <a:extLst>
                    <a:ext uri="{9D8B030D-6E8A-4147-A177-3AD203B41FA5}">
                      <a16:colId xmlns:a16="http://schemas.microsoft.com/office/drawing/2014/main" val="20000"/>
                    </a:ext>
                  </a:extLst>
                </a:gridCol>
              </a:tblGrid>
              <a:tr h="411480">
                <a:tc>
                  <a:txBody>
                    <a:bodyPr/>
                    <a:lstStyle/>
                    <a:p>
                      <a:pPr algn="l"/>
                      <a:r>
                        <a:rPr lang="en-US" b="1" u="none" dirty="0" err="1">
                          <a:solidFill>
                            <a:schemeClr val="tx1"/>
                          </a:solidFill>
                        </a:rPr>
                        <a:t>PNo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136038" y="1249683"/>
          <a:ext cx="457200" cy="365760"/>
        </p:xfrm>
        <a:graphic>
          <a:graphicData uri="http://schemas.openxmlformats.org/drawingml/2006/table">
            <a:tbl>
              <a:tblPr firstRow="1" bandRow="1">
                <a:tableStyleId>{8EC20E35-A176-4012-BC5E-935CFFF8708E}</a:tableStyleId>
              </a:tblPr>
              <a:tblGrid>
                <a:gridCol w="4572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B1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8" name="Straight Connector 17"/>
          <p:cNvCxnSpPr/>
          <p:nvPr/>
        </p:nvCxnSpPr>
        <p:spPr>
          <a:xfrm>
            <a:off x="4647562" y="3731030"/>
            <a:ext cx="2194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647562" y="334304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657591" y="3252155"/>
          <a:ext cx="1370330" cy="457200"/>
        </p:xfrm>
        <a:graphic>
          <a:graphicData uri="http://schemas.openxmlformats.org/drawingml/2006/table">
            <a:tbl>
              <a:tblPr firstRow="1" bandRow="1">
                <a:tableStyleId>{8EC20E35-A176-4012-BC5E-935CFFF8708E}</a:tableStyleId>
              </a:tblPr>
              <a:tblGrid>
                <a:gridCol w="13703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  </a:t>
                      </a:r>
                      <a:r>
                        <a:rPr lang="en-US" sz="2400" dirty="0">
                          <a:solidFill>
                            <a:schemeClr val="tx1"/>
                          </a:solidFill>
                        </a:rPr>
                        <a:t>÷ </a:t>
                      </a:r>
                      <a:r>
                        <a:rPr lang="en-US" sz="2000" b="0" dirty="0">
                          <a:solidFill>
                            <a:schemeClr val="tx1"/>
                          </a:solidFill>
                        </a:rPr>
                        <a:t> (B2)</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657132" y="4273080"/>
          <a:ext cx="1280160" cy="1234440"/>
        </p:xfrm>
        <a:graphic>
          <a:graphicData uri="http://schemas.openxmlformats.org/drawingml/2006/table">
            <a:tbl>
              <a:tblPr firstRow="1" bandRow="1">
                <a:tableStyleId>{8EC20E35-A176-4012-BC5E-935CFFF8708E}</a:tableStyleId>
              </a:tblPr>
              <a:tblGrid>
                <a:gridCol w="1280160">
                  <a:extLst>
                    <a:ext uri="{9D8B030D-6E8A-4147-A177-3AD203B41FA5}">
                      <a16:colId xmlns:a16="http://schemas.microsoft.com/office/drawing/2014/main" val="20000"/>
                    </a:ext>
                  </a:extLst>
                </a:gridCol>
              </a:tblGrid>
              <a:tr h="411480">
                <a:tc>
                  <a:txBody>
                    <a:bodyPr/>
                    <a:lstStyle/>
                    <a:p>
                      <a:pPr algn="l"/>
                      <a:r>
                        <a:rPr lang="en-US" sz="1800" kern="1200" dirty="0" err="1">
                          <a:solidFill>
                            <a:schemeClr val="tx1"/>
                          </a:solidFill>
                        </a:rPr>
                        <a:t>SNo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S4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657132" y="39094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658804" y="1619646"/>
          <a:ext cx="782955" cy="1234440"/>
        </p:xfrm>
        <a:graphic>
          <a:graphicData uri="http://schemas.openxmlformats.org/drawingml/2006/table">
            <a:tbl>
              <a:tblPr firstRow="1" bandRow="1">
                <a:tableStyleId>{8EC20E35-A176-4012-BC5E-935CFFF8708E}</a:tableStyleId>
              </a:tblPr>
              <a:tblGrid>
                <a:gridCol w="782955">
                  <a:extLst>
                    <a:ext uri="{9D8B030D-6E8A-4147-A177-3AD203B41FA5}">
                      <a16:colId xmlns:a16="http://schemas.microsoft.com/office/drawing/2014/main" val="20000"/>
                    </a:ext>
                  </a:extLst>
                </a:gridCol>
              </a:tblGrid>
              <a:tr h="411480">
                <a:tc>
                  <a:txBody>
                    <a:bodyPr/>
                    <a:lstStyle/>
                    <a:p>
                      <a:pPr algn="l"/>
                      <a:r>
                        <a:rPr lang="en-US" b="1" u="none" dirty="0" err="1">
                          <a:solidFill>
                            <a:schemeClr val="tx1"/>
                          </a:solidFill>
                        </a:rPr>
                        <a:t>PNo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P4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658804" y="1256033"/>
          <a:ext cx="457200" cy="365760"/>
        </p:xfrm>
        <a:graphic>
          <a:graphicData uri="http://schemas.openxmlformats.org/drawingml/2006/table">
            <a:tbl>
              <a:tblPr firstRow="1" bandRow="1">
                <a:tableStyleId>{8EC20E35-A176-4012-BC5E-935CFFF8708E}</a:tableStyleId>
              </a:tblPr>
              <a:tblGrid>
                <a:gridCol w="4572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B2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33" name="Straight Connector 32"/>
          <p:cNvCxnSpPr/>
          <p:nvPr/>
        </p:nvCxnSpPr>
        <p:spPr>
          <a:xfrm>
            <a:off x="7156946" y="3729446"/>
            <a:ext cx="2194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156946" y="334146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166975" y="3250571"/>
          <a:ext cx="1370330" cy="457200"/>
        </p:xfrm>
        <a:graphic>
          <a:graphicData uri="http://schemas.openxmlformats.org/drawingml/2006/table">
            <a:tbl>
              <a:tblPr firstRow="1" bandRow="1">
                <a:tableStyleId>{8EC20E35-A176-4012-BC5E-935CFFF8708E}</a:tableStyleId>
              </a:tblPr>
              <a:tblGrid>
                <a:gridCol w="13703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  </a:t>
                      </a:r>
                      <a:r>
                        <a:rPr lang="en-US" sz="2400" dirty="0">
                          <a:solidFill>
                            <a:schemeClr val="tx1"/>
                          </a:solidFill>
                        </a:rPr>
                        <a:t>÷ </a:t>
                      </a:r>
                      <a:r>
                        <a:rPr lang="en-US" sz="2000" b="0" dirty="0">
                          <a:solidFill>
                            <a:schemeClr val="tx1"/>
                          </a:solidFill>
                        </a:rPr>
                        <a:t> (B3)</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166516" y="4271496"/>
          <a:ext cx="1280160" cy="822960"/>
        </p:xfrm>
        <a:graphic>
          <a:graphicData uri="http://schemas.openxmlformats.org/drawingml/2006/table">
            <a:tbl>
              <a:tblPr firstRow="1" bandRow="1">
                <a:tableStyleId>{8EC20E35-A176-4012-BC5E-935CFFF8708E}</a:tableStyleId>
              </a:tblPr>
              <a:tblGrid>
                <a:gridCol w="1280160">
                  <a:extLst>
                    <a:ext uri="{9D8B030D-6E8A-4147-A177-3AD203B41FA5}">
                      <a16:colId xmlns:a16="http://schemas.microsoft.com/office/drawing/2014/main" val="20000"/>
                    </a:ext>
                  </a:extLst>
                </a:gridCol>
              </a:tblGrid>
              <a:tr h="411480">
                <a:tc>
                  <a:txBody>
                    <a:bodyPr/>
                    <a:lstStyle/>
                    <a:p>
                      <a:pPr algn="l"/>
                      <a:r>
                        <a:rPr lang="en-US" sz="1800" kern="1200" dirty="0" err="1">
                          <a:solidFill>
                            <a:schemeClr val="tx1"/>
                          </a:solidFill>
                        </a:rPr>
                        <a:t>SNo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S1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166516" y="3907883"/>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168188" y="1618062"/>
          <a:ext cx="782955" cy="1645920"/>
        </p:xfrm>
        <a:graphic>
          <a:graphicData uri="http://schemas.openxmlformats.org/drawingml/2006/table">
            <a:tbl>
              <a:tblPr firstRow="1" bandRow="1">
                <a:tableStyleId>{8EC20E35-A176-4012-BC5E-935CFFF8708E}</a:tableStyleId>
              </a:tblPr>
              <a:tblGrid>
                <a:gridCol w="782955">
                  <a:extLst>
                    <a:ext uri="{9D8B030D-6E8A-4147-A177-3AD203B41FA5}">
                      <a16:colId xmlns:a16="http://schemas.microsoft.com/office/drawing/2014/main" val="20000"/>
                    </a:ext>
                  </a:extLst>
                </a:gridCol>
              </a:tblGrid>
              <a:tr h="411480">
                <a:tc>
                  <a:txBody>
                    <a:bodyPr/>
                    <a:lstStyle/>
                    <a:p>
                      <a:pPr algn="l"/>
                      <a:r>
                        <a:rPr lang="en-US" b="1" u="none" dirty="0" err="1">
                          <a:solidFill>
                            <a:schemeClr val="tx1"/>
                          </a:solidFill>
                        </a:rPr>
                        <a:t>PNo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P1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dirty="0"/>
                        <a:t>P4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168188" y="1254449"/>
          <a:ext cx="457200" cy="365760"/>
        </p:xfrm>
        <a:graphic>
          <a:graphicData uri="http://schemas.openxmlformats.org/drawingml/2006/table">
            <a:tbl>
              <a:tblPr firstRow="1" bandRow="1">
                <a:tableStyleId>{8EC20E35-A176-4012-BC5E-935CFFF8708E}</a:tableStyleId>
              </a:tblPr>
              <a:tblGrid>
                <a:gridCol w="4572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B3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3" name="Straight Connector 42"/>
          <p:cNvCxnSpPr/>
          <p:nvPr/>
        </p:nvCxnSpPr>
        <p:spPr>
          <a:xfrm>
            <a:off x="9660436" y="3729440"/>
            <a:ext cx="21945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60436" y="334145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4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670465" y="3250565"/>
          <a:ext cx="1370330" cy="457200"/>
        </p:xfrm>
        <a:graphic>
          <a:graphicData uri="http://schemas.openxmlformats.org/drawingml/2006/table">
            <a:tbl>
              <a:tblPr firstRow="1" bandRow="1">
                <a:tableStyleId>{8EC20E35-A176-4012-BC5E-935CFFF8708E}</a:tableStyleId>
              </a:tblPr>
              <a:tblGrid>
                <a:gridCol w="1370330">
                  <a:extLst>
                    <a:ext uri="{9D8B030D-6E8A-4147-A177-3AD203B41FA5}">
                      <a16:colId xmlns:a16="http://schemas.microsoft.com/office/drawing/2014/main" val="20000"/>
                    </a:ext>
                  </a:extLst>
                </a:gridCol>
              </a:tblGrid>
              <a:tr h="285488">
                <a:tc>
                  <a:txBody>
                    <a:bodyPr/>
                    <a:lstStyle/>
                    <a:p>
                      <a:pPr algn="l"/>
                      <a:r>
                        <a:rPr lang="en-US" sz="2000" b="0" dirty="0">
                          <a:solidFill>
                            <a:schemeClr val="tx1"/>
                          </a:solidFill>
                        </a:rPr>
                        <a:t>(A)  </a:t>
                      </a:r>
                      <a:r>
                        <a:rPr lang="en-US" sz="2400" dirty="0">
                          <a:solidFill>
                            <a:schemeClr val="tx1"/>
                          </a:solidFill>
                        </a:rPr>
                        <a:t>÷ </a:t>
                      </a:r>
                      <a:r>
                        <a:rPr lang="en-US" sz="2000" b="0" dirty="0">
                          <a:solidFill>
                            <a:schemeClr val="tx1"/>
                          </a:solidFill>
                        </a:rPr>
                        <a:t> (B4)</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670006" y="4271490"/>
          <a:ext cx="1280160" cy="411480"/>
        </p:xfrm>
        <a:graphic>
          <a:graphicData uri="http://schemas.openxmlformats.org/drawingml/2006/table">
            <a:tbl>
              <a:tblPr firstRow="1" bandRow="1">
                <a:tableStyleId>{8EC20E35-A176-4012-BC5E-935CFFF8708E}</a:tableStyleId>
              </a:tblPr>
              <a:tblGrid>
                <a:gridCol w="1280160">
                  <a:extLst>
                    <a:ext uri="{9D8B030D-6E8A-4147-A177-3AD203B41FA5}">
                      <a16:colId xmlns:a16="http://schemas.microsoft.com/office/drawing/2014/main" val="20000"/>
                    </a:ext>
                  </a:extLst>
                </a:gridCol>
              </a:tblGrid>
              <a:tr h="411480">
                <a:tc>
                  <a:txBody>
                    <a:bodyPr/>
                    <a:lstStyle/>
                    <a:p>
                      <a:pPr algn="l"/>
                      <a:r>
                        <a:rPr lang="en-US" sz="1800" kern="1200" dirty="0" err="1">
                          <a:solidFill>
                            <a:schemeClr val="tx1"/>
                          </a:solidFill>
                        </a:rPr>
                        <a:t>SNo</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4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70006" y="390787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9671678" y="1618056"/>
          <a:ext cx="782955" cy="1234440"/>
        </p:xfrm>
        <a:graphic>
          <a:graphicData uri="http://schemas.openxmlformats.org/drawingml/2006/table">
            <a:tbl>
              <a:tblPr firstRow="1" bandRow="1">
                <a:tableStyleId>{8EC20E35-A176-4012-BC5E-935CFFF8708E}</a:tableStyleId>
              </a:tblPr>
              <a:tblGrid>
                <a:gridCol w="782955">
                  <a:extLst>
                    <a:ext uri="{9D8B030D-6E8A-4147-A177-3AD203B41FA5}">
                      <a16:colId xmlns:a16="http://schemas.microsoft.com/office/drawing/2014/main" val="20000"/>
                    </a:ext>
                  </a:extLst>
                </a:gridCol>
              </a:tblGrid>
              <a:tr h="411480">
                <a:tc>
                  <a:txBody>
                    <a:bodyPr/>
                    <a:lstStyle/>
                    <a:p>
                      <a:pPr algn="l"/>
                      <a:r>
                        <a:rPr lang="en-US" b="1" u="none" dirty="0" err="1">
                          <a:solidFill>
                            <a:schemeClr val="tx1"/>
                          </a:solidFill>
                        </a:rPr>
                        <a:t>PNo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P2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P5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9671678" y="1254443"/>
          <a:ext cx="457200" cy="365760"/>
        </p:xfrm>
        <a:graphic>
          <a:graphicData uri="http://schemas.openxmlformats.org/drawingml/2006/table">
            <a:tbl>
              <a:tblPr firstRow="1" bandRow="1">
                <a:tableStyleId>{8EC20E35-A176-4012-BC5E-935CFFF8708E}</a:tableStyleId>
              </a:tblPr>
              <a:tblGrid>
                <a:gridCol w="4572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B4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537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left)">
                                      <p:cBhvr>
                                        <p:cTn id="81" dur="500"/>
                                        <p:tgtEl>
                                          <p:spTgt spid="33"/>
                                        </p:tgtEl>
                                      </p:cBhvr>
                                    </p:animEffect>
                                  </p:childTnLst>
                                </p:cTn>
                              </p:par>
                              <p:par>
                                <p:cTn id="82" presetID="22" presetClass="entr" presetSubtype="8"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par>
                                <p:cTn id="111" presetID="22" presetClass="entr" presetSubtype="8"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wipe(left)">
                                      <p:cBhvr>
                                        <p:cTn id="113" dur="500"/>
                                        <p:tgtEl>
                                          <p:spTgt spid="4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wipe(left)">
                                      <p:cBhvr>
                                        <p:cTn id="118" dur="500"/>
                                        <p:tgtEl>
                                          <p:spTgt spid="4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fade">
                                      <p:cBhvr>
                                        <p:cTn id="123" dur="500"/>
                                        <p:tgtEl>
                                          <p:spTgt spid="47"/>
                                        </p:tgtEl>
                                      </p:cBhvr>
                                    </p:animEffect>
                                  </p:childTnLst>
                                </p:cTn>
                              </p:par>
                              <p:par>
                                <p:cTn id="124" presetID="10" presetClass="entr" presetSubtype="0" fill="hold"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Operator Example</a:t>
            </a:r>
          </a:p>
        </p:txBody>
      </p:sp>
      <p:sp>
        <p:nvSpPr>
          <p:cNvPr id="11" name="Content Placeholder 10"/>
          <p:cNvSpPr>
            <a:spLocks noGrp="1"/>
          </p:cNvSpPr>
          <p:nvPr>
            <p:ph idx="1"/>
          </p:nvPr>
        </p:nvSpPr>
        <p:spPr/>
        <p:txBody>
          <a:bodyPr/>
          <a:lstStyle/>
          <a:p>
            <a:endParaRPr lang="en-US" dirty="0"/>
          </a:p>
        </p:txBody>
      </p:sp>
      <p:cxnSp>
        <p:nvCxnSpPr>
          <p:cNvPr id="4" name="Straight Connector 3"/>
          <p:cNvCxnSpPr/>
          <p:nvPr/>
        </p:nvCxnSpPr>
        <p:spPr>
          <a:xfrm>
            <a:off x="288578" y="1287426"/>
            <a:ext cx="6949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288578" y="8994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7507" y="890553"/>
          <a:ext cx="6301105" cy="396240"/>
        </p:xfrm>
        <a:graphic>
          <a:graphicData uri="http://schemas.openxmlformats.org/drawingml/2006/table">
            <a:tbl>
              <a:tblPr firstRow="1" bandRow="1">
                <a:tableStyleId>{8EC20E35-A176-4012-BC5E-935CFFF8708E}</a:tableStyleId>
              </a:tblPr>
              <a:tblGrid>
                <a:gridCol w="6301105">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List the </a:t>
                      </a:r>
                      <a:r>
                        <a:rPr lang="en-US" sz="2000" b="0" kern="1200" dirty="0">
                          <a:solidFill>
                            <a:schemeClr val="tx2"/>
                          </a:solidFill>
                          <a:latin typeface="+mn-lt"/>
                          <a:ea typeface="+mn-ea"/>
                          <a:cs typeface="+mn-cs"/>
                        </a:rPr>
                        <a:t>name of students </a:t>
                      </a:r>
                      <a:r>
                        <a:rPr lang="en-US" sz="2000" b="0" kern="1200" dirty="0">
                          <a:solidFill>
                            <a:schemeClr val="tx1"/>
                          </a:solidFill>
                          <a:latin typeface="+mn-lt"/>
                          <a:ea typeface="+mn-ea"/>
                          <a:cs typeface="+mn-cs"/>
                        </a:rPr>
                        <a:t>doing a </a:t>
                      </a:r>
                      <a:r>
                        <a:rPr lang="en-US" sz="2000" b="0" kern="1200" dirty="0">
                          <a:solidFill>
                            <a:schemeClr val="tx2"/>
                          </a:solidFill>
                          <a:latin typeface="+mn-lt"/>
                          <a:ea typeface="+mn-ea"/>
                          <a:cs typeface="+mn-cs"/>
                        </a:rPr>
                        <a:t>project in all technologies.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09044" y="1831013"/>
          <a:ext cx="2774316" cy="452628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857568">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Technology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PHP</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PHP</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iPhone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Android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Rohit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Android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iPhone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Android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09044" y="1467400"/>
          <a:ext cx="946468" cy="365760"/>
        </p:xfrm>
        <a:graphic>
          <a:graphicData uri="http://schemas.openxmlformats.org/drawingml/2006/table">
            <a:tbl>
              <a:tblPr firstRow="1" bandRow="1">
                <a:tableStyleId>{8EC20E35-A176-4012-BC5E-935CFFF8708E}</a:tableStyleId>
              </a:tblPr>
              <a:tblGrid>
                <a:gridCol w="946468">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996926" y="1827601"/>
          <a:ext cx="1871980" cy="2057400"/>
        </p:xfrm>
        <a:graphic>
          <a:graphicData uri="http://schemas.openxmlformats.org/drawingml/2006/table">
            <a:tbl>
              <a:tblPr firstRow="1" bandRow="1">
                <a:tableStyleId>{8EC20E35-A176-4012-BC5E-935CFFF8708E}</a:tableStyleId>
              </a:tblPr>
              <a:tblGrid>
                <a:gridCol w="571500">
                  <a:extLst>
                    <a:ext uri="{9D8B030D-6E8A-4147-A177-3AD203B41FA5}">
                      <a16:colId xmlns:a16="http://schemas.microsoft.com/office/drawing/2014/main" val="20000"/>
                    </a:ext>
                  </a:extLst>
                </a:gridCol>
                <a:gridCol w="1300480">
                  <a:extLst>
                    <a:ext uri="{9D8B030D-6E8A-4147-A177-3AD203B41FA5}">
                      <a16:colId xmlns:a16="http://schemas.microsoft.com/office/drawing/2014/main" val="20001"/>
                    </a:ext>
                  </a:extLst>
                </a:gridCol>
              </a:tblGrid>
              <a:tr h="411480">
                <a:tc>
                  <a:txBody>
                    <a:bodyPr/>
                    <a:lstStyle/>
                    <a:p>
                      <a:pPr algn="l"/>
                      <a:r>
                        <a:rPr lang="en-US" b="1" u="none" dirty="0">
                          <a:solidFill>
                            <a:schemeClr val="tx1"/>
                          </a:solidFill>
                        </a:rPr>
                        <a:t>TID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Technology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.NET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PHP</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Android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iPhone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996926" y="1456368"/>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Project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2" name="Straight Connector 11"/>
          <p:cNvCxnSpPr/>
          <p:nvPr/>
        </p:nvCxnSpPr>
        <p:spPr>
          <a:xfrm>
            <a:off x="3989336" y="4495487"/>
            <a:ext cx="59436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989336" y="4107502"/>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989336" y="4987680"/>
          <a:ext cx="1143000" cy="822960"/>
        </p:xfrm>
        <a:graphic>
          <a:graphicData uri="http://schemas.openxmlformats.org/drawingml/2006/table">
            <a:tbl>
              <a:tblPr firstRow="1" bandRow="1">
                <a:tableStyleId>{8EC20E35-A176-4012-BC5E-935CFFF8708E}</a:tableStyleId>
              </a:tblPr>
              <a:tblGrid>
                <a:gridCol w="114300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989336" y="4624067"/>
          <a:ext cx="914400" cy="365760"/>
        </p:xfrm>
        <a:graphic>
          <a:graphicData uri="http://schemas.openxmlformats.org/drawingml/2006/table">
            <a:tbl>
              <a:tblPr firstRow="1" bandRow="1">
                <a:tableStyleId>{8EC20E35-A176-4012-BC5E-935CFFF8708E}</a:tableStyleId>
              </a:tblPr>
              <a:tblGrid>
                <a:gridCol w="9144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999335" y="3977327"/>
          <a:ext cx="5093018" cy="518160"/>
        </p:xfrm>
        <a:graphic>
          <a:graphicData uri="http://schemas.openxmlformats.org/drawingml/2006/table">
            <a:tbl>
              <a:tblPr firstRow="1" bandRow="1">
                <a:tableStyleId>{8EC20E35-A176-4012-BC5E-935CFFF8708E}</a:tableStyleId>
              </a:tblPr>
              <a:tblGrid>
                <a:gridCol w="5093018">
                  <a:extLst>
                    <a:ext uri="{9D8B030D-6E8A-4147-A177-3AD203B41FA5}">
                      <a16:colId xmlns:a16="http://schemas.microsoft.com/office/drawing/2014/main" val="20000"/>
                    </a:ext>
                  </a:extLst>
                </a:gridCol>
              </a:tblGrid>
              <a:tr h="2854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 </a:t>
                      </a:r>
                      <a:r>
                        <a:rPr lang="en-US" sz="2000" b="0" i="1" baseline="-25000" dirty="0">
                          <a:solidFill>
                            <a:schemeClr val="tx1"/>
                          </a:solidFill>
                        </a:rPr>
                        <a:t>Name, Technology</a:t>
                      </a:r>
                      <a:r>
                        <a:rPr lang="en-US" sz="2000" b="0" baseline="0" dirty="0">
                          <a:solidFill>
                            <a:schemeClr val="tx1"/>
                          </a:solidFill>
                        </a:rPr>
                        <a:t> </a:t>
                      </a:r>
                      <a:r>
                        <a:rPr lang="en-US" sz="2000" b="0" dirty="0">
                          <a:solidFill>
                            <a:schemeClr val="tx1"/>
                          </a:solidFill>
                        </a:rPr>
                        <a:t>(Student)  </a:t>
                      </a:r>
                      <a:r>
                        <a:rPr lang="en-US" sz="2000" dirty="0">
                          <a:solidFill>
                            <a:schemeClr val="tx1"/>
                          </a:solidFill>
                        </a:rPr>
                        <a:t>÷</a:t>
                      </a:r>
                      <a:r>
                        <a:rPr lang="en-US" sz="2000" b="0" dirty="0">
                          <a:solidFill>
                            <a:schemeClr val="tx1"/>
                          </a:solidFill>
                        </a:rPr>
                        <a:t> </a:t>
                      </a:r>
                      <a:r>
                        <a:rPr lang="en-US" sz="2000" b="0" baseline="0" dirty="0">
                          <a:solidFill>
                            <a:schemeClr val="tx1"/>
                          </a:solidFill>
                        </a:rPr>
                        <a:t> </a:t>
                      </a:r>
                      <a:r>
                        <a:rPr lang="en-US" sz="2800" b="0" dirty="0">
                          <a:solidFill>
                            <a:schemeClr val="tx1"/>
                          </a:solidFill>
                        </a:rPr>
                        <a:t>∏ </a:t>
                      </a:r>
                      <a:r>
                        <a:rPr lang="en-US" sz="2000" b="0" i="1" baseline="-25000" dirty="0">
                          <a:solidFill>
                            <a:schemeClr val="tx1"/>
                          </a:solidFill>
                        </a:rPr>
                        <a:t>Technology</a:t>
                      </a:r>
                      <a:r>
                        <a:rPr lang="en-US" sz="2000" b="0" kern="1200" baseline="0" dirty="0">
                          <a:solidFill>
                            <a:schemeClr val="tx1"/>
                          </a:solidFill>
                          <a:latin typeface="+mn-lt"/>
                          <a:ea typeface="+mn-ea"/>
                          <a:cs typeface="+mn-cs"/>
                        </a:rPr>
                        <a:t> </a:t>
                      </a:r>
                      <a:r>
                        <a:rPr lang="en-US" sz="2000" b="0" dirty="0">
                          <a:solidFill>
                            <a:schemeClr val="tx1"/>
                          </a:solidFill>
                        </a:rPr>
                        <a:t>(Project)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a:t>
            </a:r>
          </a:p>
        </p:txBody>
      </p:sp>
      <p:sp>
        <p:nvSpPr>
          <p:cNvPr id="3" name="Content Placeholder 2"/>
          <p:cNvSpPr>
            <a:spLocks noGrp="1"/>
          </p:cNvSpPr>
          <p:nvPr>
            <p:ph idx="1"/>
          </p:nvPr>
        </p:nvSpPr>
        <p:spPr/>
        <p:txBody>
          <a:bodyPr/>
          <a:lstStyle/>
          <a:p>
            <a:r>
              <a:rPr lang="en-US" dirty="0"/>
              <a:t>Symbol: </a:t>
            </a:r>
            <a:r>
              <a:rPr lang="el-GR" sz="2800" dirty="0"/>
              <a:t>ρ</a:t>
            </a:r>
            <a:r>
              <a:rPr lang="en-US" dirty="0"/>
              <a:t> (Rho)</a:t>
            </a:r>
          </a:p>
          <a:p>
            <a:r>
              <a:rPr lang="en-US" dirty="0"/>
              <a:t>Notation: </a:t>
            </a:r>
            <a:r>
              <a:rPr lang="el-GR" sz="2800" dirty="0">
                <a:sym typeface="Symbol" pitchFamily="18" charset="2"/>
              </a:rPr>
              <a:t>ρ</a:t>
            </a:r>
            <a:r>
              <a:rPr lang="en-US" i="1" baseline="-25000" dirty="0">
                <a:sym typeface="Symbol" pitchFamily="18" charset="2"/>
              </a:rPr>
              <a:t>A (X1,X2….</a:t>
            </a:r>
            <a:r>
              <a:rPr lang="en-US" i="1" baseline="-25000" dirty="0" err="1">
                <a:sym typeface="Symbol" pitchFamily="18" charset="2"/>
              </a:rPr>
              <a:t>Xn</a:t>
            </a:r>
            <a:r>
              <a:rPr lang="en-US" i="1" baseline="-25000" dirty="0">
                <a:sym typeface="Symbol" pitchFamily="18" charset="2"/>
              </a:rPr>
              <a:t>)</a:t>
            </a:r>
            <a:r>
              <a:rPr lang="en-US" i="1" dirty="0">
                <a:sym typeface="Symbol" pitchFamily="18" charset="2"/>
              </a:rPr>
              <a:t> </a:t>
            </a:r>
            <a:r>
              <a:rPr lang="en-US" dirty="0">
                <a:sym typeface="Symbol" pitchFamily="18" charset="2"/>
              </a:rPr>
              <a:t>(Relation)</a:t>
            </a:r>
            <a:endParaRPr lang="en-US" dirty="0"/>
          </a:p>
          <a:p>
            <a:r>
              <a:rPr lang="en-US" dirty="0"/>
              <a:t>Operation:</a:t>
            </a:r>
          </a:p>
          <a:p>
            <a:pPr lvl="1"/>
            <a:r>
              <a:rPr lang="en-US" dirty="0"/>
              <a:t>The rename operation is used to </a:t>
            </a:r>
            <a:r>
              <a:rPr lang="en-US" b="1" dirty="0">
                <a:solidFill>
                  <a:schemeClr val="accent6"/>
                </a:solidFill>
              </a:rPr>
              <a:t>rename the output relation</a:t>
            </a:r>
            <a:r>
              <a:rPr lang="en-US" dirty="0"/>
              <a:t>.</a:t>
            </a:r>
          </a:p>
          <a:p>
            <a:pPr lvl="1"/>
            <a:r>
              <a:rPr lang="en-US" dirty="0"/>
              <a:t>The result of rename operator are also relations with new name.</a:t>
            </a:r>
          </a:p>
          <a:p>
            <a:pPr lvl="1"/>
            <a:r>
              <a:rPr lang="en-US" dirty="0"/>
              <a:t>The </a:t>
            </a:r>
            <a:r>
              <a:rPr lang="en-US" b="1" dirty="0">
                <a:solidFill>
                  <a:schemeClr val="accent6"/>
                </a:solidFill>
              </a:rPr>
              <a:t>original relation name can not be changed </a:t>
            </a:r>
            <a:r>
              <a:rPr lang="en-US" dirty="0"/>
              <a:t>when we perform rename operation on any relation.</a:t>
            </a:r>
          </a:p>
          <a:p>
            <a:r>
              <a:rPr lang="en-US" dirty="0"/>
              <a:t>How to use: </a:t>
            </a:r>
          </a:p>
          <a:p>
            <a:pPr lvl="1"/>
            <a:r>
              <a:rPr lang="en-US" dirty="0"/>
              <a:t>ρ</a:t>
            </a:r>
            <a:r>
              <a:rPr lang="en-US" baseline="-25000" dirty="0"/>
              <a:t> x </a:t>
            </a:r>
            <a:r>
              <a:rPr lang="en-US" dirty="0"/>
              <a:t>(E)		</a:t>
            </a:r>
          </a:p>
          <a:p>
            <a:pPr marL="457200" lvl="1" indent="0">
              <a:buNone/>
            </a:pPr>
            <a:r>
              <a:rPr lang="en-US" dirty="0"/>
              <a:t>	Returns a relation E under a new name X.</a:t>
            </a:r>
          </a:p>
          <a:p>
            <a:pPr lvl="1"/>
            <a:r>
              <a:rPr lang="en-US" dirty="0"/>
              <a:t>ρ</a:t>
            </a:r>
            <a:r>
              <a:rPr lang="en-US" baseline="-25000" dirty="0"/>
              <a:t> A1, A2. …,An </a:t>
            </a:r>
            <a:r>
              <a:rPr lang="en-US" dirty="0"/>
              <a:t>(E)</a:t>
            </a:r>
          </a:p>
          <a:p>
            <a:pPr marL="457200" lvl="1" indent="0">
              <a:buNone/>
            </a:pPr>
            <a:r>
              <a:rPr lang="en-US" dirty="0"/>
              <a:t>	Returns a relation E with the attributes renamed to A1, A2, …., An.</a:t>
            </a:r>
          </a:p>
          <a:p>
            <a:pPr lvl="1"/>
            <a:r>
              <a:rPr lang="en-US" dirty="0"/>
              <a:t>ρ</a:t>
            </a:r>
            <a:r>
              <a:rPr lang="en-US" baseline="-25000" dirty="0"/>
              <a:t> x(A1, A2. …,An) </a:t>
            </a:r>
            <a:r>
              <a:rPr lang="en-US" dirty="0"/>
              <a:t>(E)</a:t>
            </a:r>
          </a:p>
          <a:p>
            <a:pPr marL="457200" lvl="1" indent="0">
              <a:buNone/>
            </a:pPr>
            <a:r>
              <a:rPr lang="en-US" dirty="0"/>
              <a:t>	Returns a relation E under a new name X with the attributes renamed to A1, A2, …., An.</a:t>
            </a:r>
          </a:p>
          <a:p>
            <a:endParaRPr lang="en-US" dirty="0"/>
          </a:p>
        </p:txBody>
      </p:sp>
    </p:spTree>
    <p:extLst>
      <p:ext uri="{BB962C8B-B14F-4D97-AF65-F5344CB8AC3E}">
        <p14:creationId xmlns:p14="http://schemas.microsoft.com/office/powerpoint/2010/main" val="376582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 Example</a:t>
            </a:r>
          </a:p>
        </p:txBody>
      </p:sp>
      <p:sp>
        <p:nvSpPr>
          <p:cNvPr id="36" name="Content Placeholder 35"/>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39131" y="1854493"/>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39131" y="1483260"/>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6" name="Straight Connector 5"/>
          <p:cNvCxnSpPr/>
          <p:nvPr/>
        </p:nvCxnSpPr>
        <p:spPr>
          <a:xfrm>
            <a:off x="652949" y="4085721"/>
            <a:ext cx="26974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52949" y="369773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662978" y="3606846"/>
          <a:ext cx="1822768" cy="457200"/>
        </p:xfrm>
        <a:graphic>
          <a:graphicData uri="http://schemas.openxmlformats.org/drawingml/2006/table">
            <a:tbl>
              <a:tblPr firstRow="1" bandRow="1">
                <a:tableStyleId>{8EC20E35-A176-4012-BC5E-935CFFF8708E}</a:tableStyleId>
              </a:tblPr>
              <a:tblGrid>
                <a:gridCol w="1822768">
                  <a:extLst>
                    <a:ext uri="{9D8B030D-6E8A-4147-A177-3AD203B41FA5}">
                      <a16:colId xmlns:a16="http://schemas.microsoft.com/office/drawing/2014/main" val="20000"/>
                    </a:ext>
                  </a:extLst>
                </a:gridCol>
              </a:tblGrid>
              <a:tr h="285488">
                <a:tc>
                  <a:txBody>
                    <a:bodyPr/>
                    <a:lstStyle/>
                    <a:p>
                      <a:pPr algn="l"/>
                      <a:r>
                        <a:rPr lang="el-GR" sz="2400" b="0" dirty="0">
                          <a:solidFill>
                            <a:schemeClr val="tx1"/>
                          </a:solidFill>
                          <a:sym typeface="Symbol" pitchFamily="18" charset="2"/>
                        </a:rPr>
                        <a:t>ρ</a:t>
                      </a:r>
                      <a:r>
                        <a:rPr lang="en-US" sz="2000" b="0" i="1" baseline="-25000" dirty="0">
                          <a:solidFill>
                            <a:schemeClr val="tx1"/>
                          </a:solidFill>
                          <a:sym typeface="Symbol" pitchFamily="18" charset="2"/>
                        </a:rPr>
                        <a:t>Person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45126" y="4721064"/>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45126" y="4349831"/>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Person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836492" y="1844274"/>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836492" y="1473041"/>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6" name="Straight Connector 15"/>
          <p:cNvCxnSpPr/>
          <p:nvPr/>
        </p:nvCxnSpPr>
        <p:spPr>
          <a:xfrm>
            <a:off x="4850310" y="4075502"/>
            <a:ext cx="3977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850310" y="368751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60339" y="3596627"/>
          <a:ext cx="3151505" cy="457200"/>
        </p:xfrm>
        <a:graphic>
          <a:graphicData uri="http://schemas.openxmlformats.org/drawingml/2006/table">
            <a:tbl>
              <a:tblPr firstRow="1" bandRow="1">
                <a:tableStyleId>{8EC20E35-A176-4012-BC5E-935CFFF8708E}</a:tableStyleId>
              </a:tblPr>
              <a:tblGrid>
                <a:gridCol w="3151505">
                  <a:extLst>
                    <a:ext uri="{9D8B030D-6E8A-4147-A177-3AD203B41FA5}">
                      <a16:colId xmlns:a16="http://schemas.microsoft.com/office/drawing/2014/main" val="20000"/>
                    </a:ext>
                  </a:extLst>
                </a:gridCol>
              </a:tblGrid>
              <a:tr h="285488">
                <a:tc>
                  <a:txBody>
                    <a:bodyPr/>
                    <a:lstStyle/>
                    <a:p>
                      <a:pPr algn="l"/>
                      <a:r>
                        <a:rPr lang="el-GR" sz="2400" b="0" dirty="0">
                          <a:solidFill>
                            <a:schemeClr val="tx1"/>
                          </a:solidFill>
                          <a:sym typeface="Symbol" pitchFamily="18" charset="2"/>
                        </a:rPr>
                        <a:t>ρ</a:t>
                      </a:r>
                      <a:r>
                        <a:rPr lang="en-US" sz="2000" b="0" i="1" baseline="-25000" dirty="0">
                          <a:solidFill>
                            <a:schemeClr val="tx1"/>
                          </a:solidFill>
                          <a:sym typeface="Symbol" pitchFamily="18" charset="2"/>
                        </a:rPr>
                        <a:t>(</a:t>
                      </a:r>
                      <a:r>
                        <a:rPr lang="en-US" sz="2000" b="0" i="1" baseline="-25000" dirty="0" err="1">
                          <a:solidFill>
                            <a:schemeClr val="tx1"/>
                          </a:solidFill>
                          <a:sym typeface="Symbol" pitchFamily="18" charset="2"/>
                        </a:rPr>
                        <a:t>RollNo</a:t>
                      </a:r>
                      <a:r>
                        <a:rPr lang="en-US" sz="2000" b="0" i="1" baseline="-25000" dirty="0">
                          <a:solidFill>
                            <a:schemeClr val="tx1"/>
                          </a:solidFill>
                          <a:sym typeface="Symbol" pitchFamily="18" charset="2"/>
                        </a:rPr>
                        <a:t>, </a:t>
                      </a:r>
                      <a:r>
                        <a:rPr lang="en-US" sz="2000" b="0" i="1" baseline="-25000" dirty="0" err="1">
                          <a:solidFill>
                            <a:schemeClr val="tx1"/>
                          </a:solidFill>
                          <a:sym typeface="Symbol" pitchFamily="18" charset="2"/>
                        </a:rPr>
                        <a:t>StudentName</a:t>
                      </a:r>
                      <a:r>
                        <a:rPr lang="en-US" sz="2000" b="0" i="1" baseline="-25000" dirty="0">
                          <a:solidFill>
                            <a:schemeClr val="tx1"/>
                          </a:solidFill>
                          <a:sym typeface="Symbol" pitchFamily="18" charset="2"/>
                        </a:rPr>
                        <a:t>, SPI)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4842487" y="4710845"/>
          <a:ext cx="2875916" cy="164592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14735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StudentName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842487" y="4339612"/>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45126" y="95433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746595" y="871064"/>
          <a:ext cx="1822768" cy="457200"/>
        </p:xfrm>
        <a:graphic>
          <a:graphicData uri="http://schemas.openxmlformats.org/drawingml/2006/table">
            <a:tbl>
              <a:tblPr firstRow="1" bandRow="1">
                <a:tableStyleId>{8EC20E35-A176-4012-BC5E-935CFFF8708E}</a:tableStyleId>
              </a:tblPr>
              <a:tblGrid>
                <a:gridCol w="1822768">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Rename table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2" name="Straight Connector 31"/>
          <p:cNvCxnSpPr/>
          <p:nvPr/>
        </p:nvCxnSpPr>
        <p:spPr>
          <a:xfrm>
            <a:off x="652949" y="1335264"/>
            <a:ext cx="28346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851111" y="93902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952580" y="855754"/>
          <a:ext cx="2451418" cy="457200"/>
        </p:xfrm>
        <a:graphic>
          <a:graphicData uri="http://schemas.openxmlformats.org/drawingml/2006/table">
            <a:tbl>
              <a:tblPr firstRow="1" bandRow="1">
                <a:tableStyleId>{8EC20E35-A176-4012-BC5E-935CFFF8708E}</a:tableStyleId>
              </a:tblPr>
              <a:tblGrid>
                <a:gridCol w="2451418">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Rename attributes</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5" name="Straight Connector 34"/>
          <p:cNvCxnSpPr/>
          <p:nvPr/>
        </p:nvCxnSpPr>
        <p:spPr>
          <a:xfrm>
            <a:off x="4858934" y="1319954"/>
            <a:ext cx="338328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95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par>
                                <p:cTn id="49" presetID="22" presetClass="entr" presetSubtype="8"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 Example</a:t>
            </a:r>
          </a:p>
        </p:txBody>
      </p:sp>
      <p:sp>
        <p:nvSpPr>
          <p:cNvPr id="9" name="Content Placeholder 8"/>
          <p:cNvSpPr>
            <a:spLocks noGrp="1"/>
          </p:cNvSpPr>
          <p:nvPr>
            <p:ph idx="1"/>
          </p:nvPr>
        </p:nvSpPr>
        <p:spPr/>
        <p:txBody>
          <a:bodyPr/>
          <a:lstStyle/>
          <a:p>
            <a:endParaRPr lang="en-US" dirty="0"/>
          </a:p>
        </p:txBody>
      </p:sp>
      <p:graphicFrame>
        <p:nvGraphicFramePr>
          <p:cNvPr id="2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9787" y="1866048"/>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59787" y="14948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373605" y="4097276"/>
            <a:ext cx="53949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73605" y="370929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3634" y="3618401"/>
          <a:ext cx="4612005" cy="457200"/>
        </p:xfrm>
        <a:graphic>
          <a:graphicData uri="http://schemas.openxmlformats.org/drawingml/2006/table">
            <a:tbl>
              <a:tblPr firstRow="1" bandRow="1">
                <a:tableStyleId>{8EC20E35-A176-4012-BC5E-935CFFF8708E}</a:tableStyleId>
              </a:tblPr>
              <a:tblGrid>
                <a:gridCol w="4612005">
                  <a:extLst>
                    <a:ext uri="{9D8B030D-6E8A-4147-A177-3AD203B41FA5}">
                      <a16:colId xmlns:a16="http://schemas.microsoft.com/office/drawing/2014/main" val="20000"/>
                    </a:ext>
                  </a:extLst>
                </a:gridCol>
              </a:tblGrid>
              <a:tr h="285488">
                <a:tc>
                  <a:txBody>
                    <a:bodyPr/>
                    <a:lstStyle/>
                    <a:p>
                      <a:pPr algn="l"/>
                      <a:r>
                        <a:rPr lang="el-GR" sz="2400" b="0" dirty="0">
                          <a:solidFill>
                            <a:schemeClr val="tx1"/>
                          </a:solidFill>
                          <a:sym typeface="Symbol" pitchFamily="18" charset="2"/>
                        </a:rPr>
                        <a:t>ρ</a:t>
                      </a:r>
                      <a:r>
                        <a:rPr lang="en-US" sz="2000" b="0" i="1" baseline="-25000" dirty="0">
                          <a:solidFill>
                            <a:schemeClr val="tx1"/>
                          </a:solidFill>
                          <a:sym typeface="Symbol" pitchFamily="18" charset="2"/>
                        </a:rPr>
                        <a:t>Person (</a:t>
                      </a:r>
                      <a:r>
                        <a:rPr lang="en-US" sz="2000" b="0" i="1" baseline="-25000" dirty="0" err="1">
                          <a:solidFill>
                            <a:schemeClr val="tx1"/>
                          </a:solidFill>
                          <a:sym typeface="Symbol" pitchFamily="18" charset="2"/>
                        </a:rPr>
                        <a:t>RollNo</a:t>
                      </a:r>
                      <a:r>
                        <a:rPr lang="en-US" sz="2000" b="0" i="1" baseline="-25000" dirty="0">
                          <a:solidFill>
                            <a:schemeClr val="tx1"/>
                          </a:solidFill>
                          <a:sym typeface="Symbol" pitchFamily="18" charset="2"/>
                        </a:rPr>
                        <a:t>, </a:t>
                      </a:r>
                      <a:r>
                        <a:rPr lang="en-US" sz="2000" b="0" i="1" baseline="-25000" dirty="0" err="1">
                          <a:solidFill>
                            <a:schemeClr val="tx1"/>
                          </a:solidFill>
                          <a:sym typeface="Symbol" pitchFamily="18" charset="2"/>
                        </a:rPr>
                        <a:t>StudentName</a:t>
                      </a:r>
                      <a:r>
                        <a:rPr lang="en-US" sz="2000" b="0" i="1" baseline="-25000" dirty="0">
                          <a:solidFill>
                            <a:schemeClr val="tx1"/>
                          </a:solidFill>
                          <a:sym typeface="Symbol" pitchFamily="18" charset="2"/>
                        </a:rPr>
                        <a:t>) </a:t>
                      </a:r>
                      <a:r>
                        <a:rPr lang="en-US" sz="2400" b="0" i="1" baseline="0" dirty="0">
                          <a:solidFill>
                            <a:schemeClr val="tx1"/>
                          </a:solidFill>
                          <a:sym typeface="Symbol" pitchFamily="18" charset="2"/>
                        </a:rPr>
                        <a:t>(</a:t>
                      </a:r>
                      <a:r>
                        <a:rPr lang="en-US" sz="2400" b="0" dirty="0">
                          <a:solidFill>
                            <a:schemeClr val="tx1"/>
                          </a:solidFill>
                        </a:rPr>
                        <a:t>∏</a:t>
                      </a:r>
                      <a:r>
                        <a:rPr lang="en-US" sz="2000" b="0" i="1" baseline="-25000" dirty="0">
                          <a:solidFill>
                            <a:schemeClr val="tx1"/>
                          </a:solidFill>
                          <a:sym typeface="Symbol" pitchFamily="18" charset="2"/>
                        </a:rPr>
                        <a:t> </a:t>
                      </a:r>
                      <a:r>
                        <a:rPr lang="en-US" sz="2000" b="0" i="1" baseline="-25000" dirty="0" err="1">
                          <a:solidFill>
                            <a:schemeClr val="tx1"/>
                          </a:solidFill>
                          <a:sym typeface="Symbol" pitchFamily="18" charset="2"/>
                        </a:rPr>
                        <a:t>RNo</a:t>
                      </a:r>
                      <a:r>
                        <a:rPr lang="en-US" sz="2000" b="0" i="1" baseline="-25000" dirty="0">
                          <a:solidFill>
                            <a:schemeClr val="tx1"/>
                          </a:solidFill>
                          <a:sym typeface="Symbol" pitchFamily="18" charset="2"/>
                        </a:rPr>
                        <a:t>, Name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5782" y="4732619"/>
          <a:ext cx="2318386" cy="1645920"/>
        </p:xfrm>
        <a:graphic>
          <a:graphicData uri="http://schemas.openxmlformats.org/drawingml/2006/table">
            <a:tbl>
              <a:tblPr firstRow="1" bandRow="1">
                <a:tableStyleId>{8EC20E35-A176-4012-BC5E-935CFFF8708E}</a:tableStyleId>
              </a:tblPr>
              <a:tblGrid>
                <a:gridCol w="844868">
                  <a:extLst>
                    <a:ext uri="{9D8B030D-6E8A-4147-A177-3AD203B41FA5}">
                      <a16:colId xmlns:a16="http://schemas.microsoft.com/office/drawing/2014/main" val="20000"/>
                    </a:ext>
                  </a:extLst>
                </a:gridCol>
                <a:gridCol w="1473518">
                  <a:extLst>
                    <a:ext uri="{9D8B030D-6E8A-4147-A177-3AD203B41FA5}">
                      <a16:colId xmlns:a16="http://schemas.microsoft.com/office/drawing/2014/main" val="20001"/>
                    </a:ext>
                  </a:extLst>
                </a:gridCol>
              </a:tblGrid>
              <a:tr h="411480">
                <a:tc>
                  <a:txBody>
                    <a:bodyPr/>
                    <a:lstStyle/>
                    <a:p>
                      <a:pPr algn="l"/>
                      <a:r>
                        <a:rPr lang="en-US" b="1" u="none" dirty="0" err="1">
                          <a:solidFill>
                            <a:schemeClr val="tx1"/>
                          </a:solidFill>
                        </a:rPr>
                        <a:t>RollNo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StudentName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5782" y="4361386"/>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Person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5323" y="95433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6792" y="871064"/>
          <a:ext cx="4246880" cy="457200"/>
        </p:xfrm>
        <a:graphic>
          <a:graphicData uri="http://schemas.openxmlformats.org/drawingml/2006/table">
            <a:tbl>
              <a:tblPr firstRow="1" bandRow="1">
                <a:tableStyleId>{8EC20E35-A176-4012-BC5E-935CFFF8708E}</a:tableStyleId>
              </a:tblPr>
              <a:tblGrid>
                <a:gridCol w="4246880">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Rename table and attributes</a:t>
                      </a:r>
                      <a:r>
                        <a:rPr lang="en-US" sz="2400" b="0" baseline="0" dirty="0">
                          <a:solidFill>
                            <a:schemeClr val="tx1"/>
                          </a:solidFill>
                          <a:sym typeface="Symbol" pitchFamily="18" charset="2"/>
                        </a:rPr>
                        <a:t> both</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298384" y="1898528"/>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98384" y="152729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35" name="Straight Connector 34"/>
          <p:cNvCxnSpPr/>
          <p:nvPr/>
        </p:nvCxnSpPr>
        <p:spPr>
          <a:xfrm>
            <a:off x="6312202" y="4129756"/>
            <a:ext cx="37490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312202" y="374177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Algebra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322231" y="3650881"/>
          <a:ext cx="2813368" cy="457200"/>
        </p:xfrm>
        <a:graphic>
          <a:graphicData uri="http://schemas.openxmlformats.org/drawingml/2006/table">
            <a:tbl>
              <a:tblPr firstRow="1" bandRow="1">
                <a:tableStyleId>{8EC20E35-A176-4012-BC5E-935CFFF8708E}</a:tableStyleId>
              </a:tblPr>
              <a:tblGrid>
                <a:gridCol w="2813368">
                  <a:extLst>
                    <a:ext uri="{9D8B030D-6E8A-4147-A177-3AD203B41FA5}">
                      <a16:colId xmlns:a16="http://schemas.microsoft.com/office/drawing/2014/main" val="20000"/>
                    </a:ext>
                  </a:extLst>
                </a:gridCol>
              </a:tblGrid>
              <a:tr h="285488">
                <a:tc>
                  <a:txBody>
                    <a:bodyPr/>
                    <a:lstStyle/>
                    <a:p>
                      <a:pPr algn="l"/>
                      <a:r>
                        <a:rPr lang="el-GR" sz="2400" b="0" dirty="0">
                          <a:solidFill>
                            <a:schemeClr val="tx1"/>
                          </a:solidFill>
                          <a:sym typeface="Symbol" pitchFamily="18" charset="2"/>
                        </a:rPr>
                        <a:t>ρ</a:t>
                      </a:r>
                      <a:r>
                        <a:rPr lang="en-US" sz="2000" b="0" i="1" baseline="-25000" dirty="0" err="1">
                          <a:solidFill>
                            <a:schemeClr val="tx1"/>
                          </a:solidFill>
                          <a:sym typeface="Symbol" pitchFamily="18" charset="2"/>
                        </a:rPr>
                        <a:t>StudentName</a:t>
                      </a:r>
                      <a:r>
                        <a:rPr lang="en-US" sz="2000" b="0" i="1" baseline="-25000" dirty="0">
                          <a:solidFill>
                            <a:schemeClr val="tx1"/>
                          </a:solidFill>
                          <a:sym typeface="Symbol" pitchFamily="18" charset="2"/>
                        </a:rPr>
                        <a:t> / Name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304379" y="4765099"/>
          <a:ext cx="26203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4735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StudentName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987243816"/>
              </p:ext>
            </p:extLst>
          </p:nvPr>
        </p:nvGraphicFramePr>
        <p:xfrm>
          <a:off x="6304379" y="4393866"/>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83920" y="96141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4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385389" y="878144"/>
          <a:ext cx="3667443" cy="457200"/>
        </p:xfrm>
        <a:graphic>
          <a:graphicData uri="http://schemas.openxmlformats.org/drawingml/2006/table">
            <a:tbl>
              <a:tblPr firstRow="1" bandRow="1">
                <a:tableStyleId>{8EC20E35-A176-4012-BC5E-935CFFF8708E}</a:tableStyleId>
              </a:tblPr>
              <a:tblGrid>
                <a:gridCol w="3667443">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Rename particular attributes</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42" name="Straight Connector 41"/>
          <p:cNvCxnSpPr/>
          <p:nvPr/>
        </p:nvCxnSpPr>
        <p:spPr>
          <a:xfrm>
            <a:off x="357674" y="1335264"/>
            <a:ext cx="51663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293654" y="1336737"/>
            <a:ext cx="46177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par>
                                <p:cTn id="46" presetID="22" presetClass="entr" presetSubtype="8"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par>
                                <p:cTn id="49" presetID="22" presetClass="entr" presetSubtype="8"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left)">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par>
                                <p:cTn id="63" presetID="22" presetClass="entr" presetSubtype="8"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left)">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left)">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2CD3-790F-4F6E-8C87-72A7BC329C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3DED46-3C34-4991-B7C2-DE5387FB898D}"/>
              </a:ext>
            </a:extLst>
          </p:cNvPr>
          <p:cNvSpPr>
            <a:spLocks noGrp="1"/>
          </p:cNvSpPr>
          <p:nvPr>
            <p:ph idx="1"/>
          </p:nvPr>
        </p:nvSpPr>
        <p:spPr/>
        <p:txBody>
          <a:bodyPr/>
          <a:lstStyle/>
          <a:p>
            <a:pPr marL="0" indent="0">
              <a:buNone/>
            </a:pPr>
            <a:r>
              <a:rPr lang="en-US" altLang="en-US" sz="2000" dirty="0"/>
              <a:t>Let K </a:t>
            </a:r>
            <a:r>
              <a:rPr lang="en-US" altLang="en-US" sz="2000" dirty="0">
                <a:sym typeface="Symbol" panose="05050102010706020507" pitchFamily="18" charset="2"/>
              </a:rPr>
              <a:t> R</a:t>
            </a:r>
          </a:p>
          <a:p>
            <a:r>
              <a:rPr lang="en-US" altLang="en-US" sz="2000" i="1" dirty="0">
                <a:sym typeface="Symbol" panose="05050102010706020507" pitchFamily="18" charset="2"/>
              </a:rPr>
              <a:t>K </a:t>
            </a:r>
            <a:r>
              <a:rPr lang="en-US" altLang="en-US" sz="2000" dirty="0">
                <a:sym typeface="Symbol" panose="05050102010706020507" pitchFamily="18" charset="2"/>
              </a:rPr>
              <a:t>is a </a:t>
            </a:r>
            <a:r>
              <a:rPr lang="en-US" altLang="en-US" sz="2000" b="1" dirty="0" err="1">
                <a:solidFill>
                  <a:srgbClr val="002060"/>
                </a:solidFill>
                <a:sym typeface="Symbol" panose="05050102010706020507" pitchFamily="18" charset="2"/>
              </a:rPr>
              <a:t>superkey</a:t>
            </a:r>
            <a:r>
              <a:rPr lang="en-US" altLang="en-US" sz="2000" b="1" dirty="0">
                <a:solidFill>
                  <a:schemeClr val="tx2"/>
                </a:solidFill>
                <a:sym typeface="Symbol" panose="05050102010706020507" pitchFamily="18" charset="2"/>
              </a:rPr>
              <a:t> </a:t>
            </a:r>
            <a:r>
              <a:rPr lang="en-US" altLang="en-US" sz="2000" dirty="0">
                <a:sym typeface="Symbol" panose="05050102010706020507" pitchFamily="18" charset="2"/>
              </a:rPr>
              <a:t>of </a:t>
            </a:r>
            <a:r>
              <a:rPr lang="en-US" altLang="en-US" sz="2000" i="1" dirty="0">
                <a:sym typeface="Symbol" panose="05050102010706020507" pitchFamily="18" charset="2"/>
              </a:rPr>
              <a:t>R</a:t>
            </a:r>
            <a:r>
              <a:rPr lang="en-US" altLang="en-US" sz="2000" dirty="0">
                <a:sym typeface="Symbol" panose="05050102010706020507" pitchFamily="18" charset="2"/>
              </a:rPr>
              <a:t> if values for </a:t>
            </a:r>
            <a:r>
              <a:rPr lang="en-US" altLang="en-US" sz="2000" i="1" dirty="0">
                <a:sym typeface="Symbol" panose="05050102010706020507" pitchFamily="18" charset="2"/>
              </a:rPr>
              <a:t>K</a:t>
            </a:r>
            <a:r>
              <a:rPr lang="en-US" altLang="en-US" sz="2000" dirty="0">
                <a:sym typeface="Symbol" panose="05050102010706020507" pitchFamily="18" charset="2"/>
              </a:rPr>
              <a:t> are sufficient to identify a unique tuple of each possible relation </a:t>
            </a:r>
            <a:r>
              <a:rPr lang="en-US" altLang="en-US" sz="2000" i="1" dirty="0">
                <a:sym typeface="Symbol" panose="05050102010706020507" pitchFamily="18" charset="2"/>
              </a:rPr>
              <a:t>r(R)</a:t>
            </a:r>
            <a:r>
              <a:rPr lang="en-US" altLang="en-US" sz="2000" dirty="0">
                <a:sym typeface="Symbol" panose="05050102010706020507" pitchFamily="18" charset="2"/>
              </a:rPr>
              <a:t> {</a:t>
            </a:r>
            <a:r>
              <a:rPr lang="en-IN" sz="1800" dirty="0"/>
              <a:t>set of one or more attributes that, taken collectively, allow us to identify uniquely a tuple in the relation</a:t>
            </a:r>
            <a:r>
              <a:rPr lang="en-US" altLang="en-US" sz="2000" dirty="0">
                <a:sym typeface="Symbol" panose="05050102010706020507" pitchFamily="18" charset="2"/>
              </a:rPr>
              <a:t>}</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sz="2000" dirty="0" err="1">
                <a:sym typeface="Symbol" panose="05050102010706020507" pitchFamily="18" charset="2"/>
              </a:rPr>
              <a:t>Superkey</a:t>
            </a:r>
            <a:r>
              <a:rPr lang="en-US" altLang="en-US" sz="2000" dirty="0">
                <a:sym typeface="Symbol" panose="05050102010706020507" pitchFamily="18" charset="2"/>
              </a:rPr>
              <a:t> </a:t>
            </a:r>
            <a:r>
              <a:rPr lang="en-US" altLang="en-US" sz="2000" i="1" dirty="0">
                <a:sym typeface="Symbol" panose="05050102010706020507" pitchFamily="18" charset="2"/>
              </a:rPr>
              <a:t>K</a:t>
            </a:r>
            <a:r>
              <a:rPr lang="en-US" altLang="en-US" sz="2000" dirty="0">
                <a:sym typeface="Symbol" panose="05050102010706020507" pitchFamily="18" charset="2"/>
              </a:rPr>
              <a:t> is a </a:t>
            </a:r>
            <a:r>
              <a:rPr lang="en-US" altLang="en-US" sz="2000" b="1" dirty="0">
                <a:solidFill>
                  <a:srgbClr val="002060"/>
                </a:solidFill>
                <a:sym typeface="Symbol" panose="05050102010706020507" pitchFamily="18" charset="2"/>
              </a:rPr>
              <a:t>candidate key</a:t>
            </a:r>
            <a:r>
              <a:rPr lang="en-US" altLang="en-US" sz="2000" dirty="0">
                <a:sym typeface="Symbol" panose="05050102010706020507" pitchFamily="18" charset="2"/>
              </a:rPr>
              <a:t> if </a:t>
            </a:r>
            <a:r>
              <a:rPr lang="en-US" altLang="en-US" sz="2000" i="1" dirty="0">
                <a:sym typeface="Symbol" panose="05050102010706020507" pitchFamily="18" charset="2"/>
              </a:rPr>
              <a:t>K</a:t>
            </a:r>
            <a:r>
              <a:rPr lang="en-US" altLang="en-US" sz="2000" dirty="0">
                <a:sym typeface="Symbol" panose="05050102010706020507" pitchFamily="18" charset="2"/>
              </a:rPr>
              <a:t> is minimal </a:t>
            </a:r>
          </a:p>
          <a:p>
            <a:pPr>
              <a:lnSpc>
                <a:spcPct val="120000"/>
              </a:lnSpc>
            </a:pPr>
            <a:r>
              <a:rPr lang="en-US" altLang="en-US" sz="2000" dirty="0">
                <a:sym typeface="Symbol" panose="05050102010706020507" pitchFamily="18" charset="2"/>
              </a:rPr>
              <a:t>Example:  {</a:t>
            </a:r>
            <a:r>
              <a:rPr lang="en-US" altLang="en-US" sz="2000" i="1" dirty="0">
                <a:sym typeface="Symbol" panose="05050102010706020507" pitchFamily="18" charset="2"/>
              </a:rPr>
              <a:t>ID</a:t>
            </a:r>
            <a:r>
              <a:rPr lang="en-US" altLang="en-US" sz="2000" dirty="0">
                <a:sym typeface="Symbol" panose="05050102010706020507" pitchFamily="18" charset="2"/>
              </a:rPr>
              <a:t>} is a candidate key for </a:t>
            </a:r>
            <a:r>
              <a:rPr lang="en-US" altLang="en-US" sz="2000" i="1" dirty="0">
                <a:sym typeface="Symbol" panose="05050102010706020507" pitchFamily="18" charset="2"/>
              </a:rPr>
              <a:t>Instructor</a:t>
            </a:r>
            <a:endParaRPr lang="en-US" altLang="en-US" sz="2000" dirty="0">
              <a:sym typeface="Symbol" panose="05050102010706020507" pitchFamily="18" charset="2"/>
            </a:endParaRPr>
          </a:p>
          <a:p>
            <a:pPr>
              <a:lnSpc>
                <a:spcPct val="120000"/>
              </a:lnSpc>
            </a:pPr>
            <a:r>
              <a:rPr lang="en-US" altLang="en-US" sz="2000" dirty="0">
                <a:sym typeface="Symbol" panose="05050102010706020507" pitchFamily="18" charset="2"/>
              </a:rPr>
              <a:t>One of the candidate keys is selected to be the </a:t>
            </a:r>
            <a:r>
              <a:rPr lang="en-US" altLang="en-US" sz="2000" b="1" dirty="0">
                <a:solidFill>
                  <a:srgbClr val="002060"/>
                </a:solidFill>
                <a:sym typeface="Symbol" panose="05050102010706020507" pitchFamily="18" charset="2"/>
              </a:rPr>
              <a:t>primary key</a:t>
            </a:r>
            <a:r>
              <a:rPr lang="en-US" altLang="en-US" sz="2000"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sz="2000" b="1" dirty="0">
                <a:solidFill>
                  <a:srgbClr val="002060"/>
                </a:solidFill>
              </a:rPr>
              <a:t>Foreign key</a:t>
            </a:r>
            <a:r>
              <a:rPr lang="en-US" altLang="en-US" sz="2000" dirty="0">
                <a:solidFill>
                  <a:srgbClr val="002060"/>
                </a:solidFill>
              </a:rPr>
              <a:t> </a:t>
            </a:r>
            <a:r>
              <a:rPr lang="en-US" altLang="en-US" sz="2000"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err="1">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a:p>
            <a:endParaRPr lang="en-IN" dirty="0"/>
          </a:p>
        </p:txBody>
      </p:sp>
    </p:spTree>
    <p:extLst>
      <p:ext uri="{BB962C8B-B14F-4D97-AF65-F5344CB8AC3E}">
        <p14:creationId xmlns:p14="http://schemas.microsoft.com/office/powerpoint/2010/main" val="5701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 Example</a:t>
            </a:r>
          </a:p>
        </p:txBody>
      </p:sp>
      <p:sp>
        <p:nvSpPr>
          <p:cNvPr id="9" name="Content Placeholder 8"/>
          <p:cNvSpPr>
            <a:spLocks noGrp="1"/>
          </p:cNvSpPr>
          <p:nvPr>
            <p:ph idx="1"/>
          </p:nvPr>
        </p:nvSpPr>
        <p:spPr/>
        <p:txBody>
          <a:bodyPr/>
          <a:lstStyle/>
          <a:p>
            <a:endParaRPr lang="en-US" dirty="0"/>
          </a:p>
        </p:txBody>
      </p:sp>
      <p:graphicFrame>
        <p:nvGraphicFramePr>
          <p:cNvPr id="2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9787" y="1866048"/>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59787" y="14948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373605" y="4172226"/>
            <a:ext cx="5349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73605" y="378424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3634" y="3558441"/>
          <a:ext cx="4502468" cy="579120"/>
        </p:xfrm>
        <a:graphic>
          <a:graphicData uri="http://schemas.openxmlformats.org/drawingml/2006/table">
            <a:tbl>
              <a:tblPr firstRow="1" bandRow="1">
                <a:tableStyleId>{8EC20E35-A176-4012-BC5E-935CFFF8708E}</a:tableStyleId>
              </a:tblPr>
              <a:tblGrid>
                <a:gridCol w="4502468">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baseline="-25000" dirty="0">
                          <a:solidFill>
                            <a:schemeClr val="tx1"/>
                          </a:solidFill>
                        </a:rPr>
                        <a:t>A.CPI&lt;B.CPI</a:t>
                      </a:r>
                      <a:r>
                        <a:rPr lang="en-US" sz="2000" b="0" dirty="0">
                          <a:solidFill>
                            <a:schemeClr val="tx1"/>
                          </a:solidFill>
                        </a:rPr>
                        <a:t>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5782" y="4361386"/>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5323" y="95433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6792" y="871064"/>
          <a:ext cx="5335905" cy="457200"/>
        </p:xfrm>
        <a:graphic>
          <a:graphicData uri="http://schemas.openxmlformats.org/drawingml/2006/table">
            <a:tbl>
              <a:tblPr firstRow="1" bandRow="1">
                <a:tableStyleId>{8EC20E35-A176-4012-BC5E-935CFFF8708E}</a:tableStyleId>
              </a:tblPr>
              <a:tblGrid>
                <a:gridCol w="5335905">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Find out maximum CPI from student table.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42" name="Straight Connector 41"/>
          <p:cNvCxnSpPr/>
          <p:nvPr/>
        </p:nvCxnSpPr>
        <p:spPr>
          <a:xfrm>
            <a:off x="357674" y="1335264"/>
            <a:ext cx="6217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060155" y="1364762"/>
            <a:ext cx="40233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060155" y="976777"/>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4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052332" y="1866755"/>
          <a:ext cx="5013644" cy="4114800"/>
        </p:xfrm>
        <a:graphic>
          <a:graphicData uri="http://schemas.openxmlformats.org/drawingml/2006/table">
            <a:tbl>
              <a:tblPr firstRow="1" bandRow="1">
                <a:tableStyleId>{8EC20E35-A176-4012-BC5E-935CFFF8708E}</a:tableStyleId>
              </a:tblPr>
              <a:tblGrid>
                <a:gridCol w="792480">
                  <a:extLst>
                    <a:ext uri="{9D8B030D-6E8A-4147-A177-3AD203B41FA5}">
                      <a16:colId xmlns:a16="http://schemas.microsoft.com/office/drawing/2014/main" val="20000"/>
                    </a:ext>
                  </a:extLst>
                </a:gridCol>
                <a:gridCol w="965518">
                  <a:extLst>
                    <a:ext uri="{9D8B030D-6E8A-4147-A177-3AD203B41FA5}">
                      <a16:colId xmlns:a16="http://schemas.microsoft.com/office/drawing/2014/main" val="20001"/>
                    </a:ext>
                  </a:extLst>
                </a:gridCol>
                <a:gridCol w="760730">
                  <a:extLst>
                    <a:ext uri="{9D8B030D-6E8A-4147-A177-3AD203B41FA5}">
                      <a16:colId xmlns:a16="http://schemas.microsoft.com/office/drawing/2014/main" val="20002"/>
                    </a:ext>
                  </a:extLst>
                </a:gridCol>
                <a:gridCol w="784543">
                  <a:extLst>
                    <a:ext uri="{9D8B030D-6E8A-4147-A177-3AD203B41FA5}">
                      <a16:colId xmlns:a16="http://schemas.microsoft.com/office/drawing/2014/main" val="20003"/>
                    </a:ext>
                  </a:extLst>
                </a:gridCol>
                <a:gridCol w="957580">
                  <a:extLst>
                    <a:ext uri="{9D8B030D-6E8A-4147-A177-3AD203B41FA5}">
                      <a16:colId xmlns:a16="http://schemas.microsoft.com/office/drawing/2014/main" val="20004"/>
                    </a:ext>
                  </a:extLst>
                </a:gridCol>
                <a:gridCol w="752793">
                  <a:extLst>
                    <a:ext uri="{9D8B030D-6E8A-4147-A177-3AD203B41FA5}">
                      <a16:colId xmlns:a16="http://schemas.microsoft.com/office/drawing/2014/main" val="20005"/>
                    </a:ext>
                  </a:extLst>
                </a:gridCol>
              </a:tblGrid>
              <a:tr h="411480">
                <a:tc>
                  <a:txBody>
                    <a:bodyPr/>
                    <a:lstStyle/>
                    <a:p>
                      <a:pPr algn="l"/>
                      <a:r>
                        <a:rPr lang="en-US" b="1" u="none" dirty="0" err="1">
                          <a:solidFill>
                            <a:schemeClr val="tx1"/>
                          </a:solidFill>
                        </a:rPr>
                        <a:t>A.Rno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A.Name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4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7052332" y="1495522"/>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73605" y="4724278"/>
          <a:ext cx="5013644" cy="1645920"/>
        </p:xfrm>
        <a:graphic>
          <a:graphicData uri="http://schemas.openxmlformats.org/drawingml/2006/table">
            <a:tbl>
              <a:tblPr firstRow="1" bandRow="1">
                <a:tableStyleId>{8EC20E35-A176-4012-BC5E-935CFFF8708E}</a:tableStyleId>
              </a:tblPr>
              <a:tblGrid>
                <a:gridCol w="792480">
                  <a:extLst>
                    <a:ext uri="{9D8B030D-6E8A-4147-A177-3AD203B41FA5}">
                      <a16:colId xmlns:a16="http://schemas.microsoft.com/office/drawing/2014/main" val="20000"/>
                    </a:ext>
                  </a:extLst>
                </a:gridCol>
                <a:gridCol w="965518">
                  <a:extLst>
                    <a:ext uri="{9D8B030D-6E8A-4147-A177-3AD203B41FA5}">
                      <a16:colId xmlns:a16="http://schemas.microsoft.com/office/drawing/2014/main" val="20001"/>
                    </a:ext>
                  </a:extLst>
                </a:gridCol>
                <a:gridCol w="760730">
                  <a:extLst>
                    <a:ext uri="{9D8B030D-6E8A-4147-A177-3AD203B41FA5}">
                      <a16:colId xmlns:a16="http://schemas.microsoft.com/office/drawing/2014/main" val="20002"/>
                    </a:ext>
                  </a:extLst>
                </a:gridCol>
                <a:gridCol w="784543">
                  <a:extLst>
                    <a:ext uri="{9D8B030D-6E8A-4147-A177-3AD203B41FA5}">
                      <a16:colId xmlns:a16="http://schemas.microsoft.com/office/drawing/2014/main" val="20003"/>
                    </a:ext>
                  </a:extLst>
                </a:gridCol>
                <a:gridCol w="957580">
                  <a:extLst>
                    <a:ext uri="{9D8B030D-6E8A-4147-A177-3AD203B41FA5}">
                      <a16:colId xmlns:a16="http://schemas.microsoft.com/office/drawing/2014/main" val="20004"/>
                    </a:ext>
                  </a:extLst>
                </a:gridCol>
                <a:gridCol w="752793">
                  <a:extLst>
                    <a:ext uri="{9D8B030D-6E8A-4147-A177-3AD203B41FA5}">
                      <a16:colId xmlns:a16="http://schemas.microsoft.com/office/drawing/2014/main" val="20005"/>
                    </a:ext>
                  </a:extLst>
                </a:gridCol>
              </a:tblGrid>
              <a:tr h="411480">
                <a:tc>
                  <a:txBody>
                    <a:bodyPr/>
                    <a:lstStyle/>
                    <a:p>
                      <a:pPr algn="l"/>
                      <a:r>
                        <a:rPr lang="en-US" b="1" u="none" dirty="0" err="1">
                          <a:solidFill>
                            <a:schemeClr val="tx1"/>
                          </a:solidFill>
                        </a:rPr>
                        <a:t>A.Rno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A.Name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49" name="Rounded Rectangle 48"/>
          <p:cNvSpPr/>
          <p:nvPr/>
        </p:nvSpPr>
        <p:spPr>
          <a:xfrm>
            <a:off x="8824234" y="1865853"/>
            <a:ext cx="732147" cy="4113937"/>
          </a:xfrm>
          <a:prstGeom prst="roundRect">
            <a:avLst>
              <a:gd name="adj" fmla="val 9167"/>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5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8058303" y="902802"/>
          <a:ext cx="3094355" cy="457200"/>
        </p:xfrm>
        <a:graphic>
          <a:graphicData uri="http://schemas.openxmlformats.org/drawingml/2006/table">
            <a:tbl>
              <a:tblPr firstRow="1" bandRow="1">
                <a:tableStyleId>{8EC20E35-A176-4012-BC5E-935CFFF8708E}</a:tableStyleId>
              </a:tblPr>
              <a:tblGrid>
                <a:gridCol w="3094355">
                  <a:extLst>
                    <a:ext uri="{9D8B030D-6E8A-4147-A177-3AD203B41FA5}">
                      <a16:colId xmlns:a16="http://schemas.microsoft.com/office/drawing/2014/main" val="20000"/>
                    </a:ext>
                  </a:extLst>
                </a:gridCol>
              </a:tblGrid>
              <a:tr h="285488">
                <a:tc>
                  <a:txBody>
                    <a:bodyPr/>
                    <a:lstStyle/>
                    <a:p>
                      <a:pPr algn="l"/>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3" name="Rounded Rectangle 52"/>
          <p:cNvSpPr/>
          <p:nvPr/>
        </p:nvSpPr>
        <p:spPr>
          <a:xfrm>
            <a:off x="11328674" y="1865852"/>
            <a:ext cx="732147" cy="4113937"/>
          </a:xfrm>
          <a:prstGeom prst="roundRect">
            <a:avLst>
              <a:gd name="adj" fmla="val 9167"/>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838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par>
                                <p:cTn id="25" presetID="2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par>
                                <p:cTn id="46" presetID="22" presetClass="entr" presetSubtype="8"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 Example</a:t>
            </a:r>
          </a:p>
        </p:txBody>
      </p:sp>
      <p:sp>
        <p:nvSpPr>
          <p:cNvPr id="3" name="Content Placeholder 2"/>
          <p:cNvSpPr>
            <a:spLocks noGrp="1"/>
          </p:cNvSpPr>
          <p:nvPr>
            <p:ph idx="1"/>
          </p:nvPr>
        </p:nvSpPr>
        <p:spPr/>
        <p:txBody>
          <a:bodyPr/>
          <a:lstStyle/>
          <a:p>
            <a:endParaRPr lang="en-US" dirty="0"/>
          </a:p>
        </p:txBody>
      </p:sp>
      <p:graphicFrame>
        <p:nvGraphicFramePr>
          <p:cNvPr id="2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9787" y="1866048"/>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59787" y="14948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24" name="Straight Connector 23"/>
          <p:cNvCxnSpPr/>
          <p:nvPr/>
        </p:nvCxnSpPr>
        <p:spPr>
          <a:xfrm>
            <a:off x="373605" y="4176286"/>
            <a:ext cx="5349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73605" y="378830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3634" y="3562501"/>
          <a:ext cx="4502468" cy="579120"/>
        </p:xfrm>
        <a:graphic>
          <a:graphicData uri="http://schemas.openxmlformats.org/drawingml/2006/table">
            <a:tbl>
              <a:tblPr firstRow="1" bandRow="1">
                <a:tableStyleId>{8EC20E35-A176-4012-BC5E-935CFFF8708E}</a:tableStyleId>
              </a:tblPr>
              <a:tblGrid>
                <a:gridCol w="4502468">
                  <a:extLst>
                    <a:ext uri="{9D8B030D-6E8A-4147-A177-3AD203B41FA5}">
                      <a16:colId xmlns:a16="http://schemas.microsoft.com/office/drawing/2014/main" val="20000"/>
                    </a:ext>
                  </a:extLst>
                </a:gridCol>
              </a:tblGrid>
              <a:tr h="285488">
                <a:tc>
                  <a:txBody>
                    <a:bodyPr/>
                    <a:lstStyle/>
                    <a:p>
                      <a:pPr algn="l"/>
                      <a:r>
                        <a:rPr lang="el-GR" sz="3200" b="0" dirty="0">
                          <a:solidFill>
                            <a:schemeClr val="tx1"/>
                          </a:solidFill>
                        </a:rPr>
                        <a:t>σ</a:t>
                      </a:r>
                      <a:r>
                        <a:rPr lang="en-US" sz="2400" b="0" baseline="-25000" dirty="0">
                          <a:solidFill>
                            <a:schemeClr val="tx1"/>
                          </a:solidFill>
                        </a:rPr>
                        <a:t>A.CPI&lt;B.CPI</a:t>
                      </a:r>
                      <a:r>
                        <a:rPr lang="en-US" sz="2000" b="0" dirty="0">
                          <a:solidFill>
                            <a:schemeClr val="tx1"/>
                          </a:solidFill>
                        </a:rPr>
                        <a:t>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65782" y="4361386"/>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5323" y="95433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6792" y="871064"/>
          <a:ext cx="5335905" cy="457200"/>
        </p:xfrm>
        <a:graphic>
          <a:graphicData uri="http://schemas.openxmlformats.org/drawingml/2006/table">
            <a:tbl>
              <a:tblPr firstRow="1" bandRow="1">
                <a:tableStyleId>{8EC20E35-A176-4012-BC5E-935CFFF8708E}</a:tableStyleId>
              </a:tblPr>
              <a:tblGrid>
                <a:gridCol w="5335905">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Find out maximum CPI from student table.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42" name="Straight Connector 41"/>
          <p:cNvCxnSpPr/>
          <p:nvPr/>
        </p:nvCxnSpPr>
        <p:spPr>
          <a:xfrm>
            <a:off x="357674" y="1335264"/>
            <a:ext cx="6217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5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73605" y="4724278"/>
          <a:ext cx="5013644" cy="1645920"/>
        </p:xfrm>
        <a:graphic>
          <a:graphicData uri="http://schemas.openxmlformats.org/drawingml/2006/table">
            <a:tbl>
              <a:tblPr firstRow="1" bandRow="1">
                <a:tableStyleId>{8EC20E35-A176-4012-BC5E-935CFFF8708E}</a:tableStyleId>
              </a:tblPr>
              <a:tblGrid>
                <a:gridCol w="792480">
                  <a:extLst>
                    <a:ext uri="{9D8B030D-6E8A-4147-A177-3AD203B41FA5}">
                      <a16:colId xmlns:a16="http://schemas.microsoft.com/office/drawing/2014/main" val="20000"/>
                    </a:ext>
                  </a:extLst>
                </a:gridCol>
                <a:gridCol w="965518">
                  <a:extLst>
                    <a:ext uri="{9D8B030D-6E8A-4147-A177-3AD203B41FA5}">
                      <a16:colId xmlns:a16="http://schemas.microsoft.com/office/drawing/2014/main" val="20001"/>
                    </a:ext>
                  </a:extLst>
                </a:gridCol>
                <a:gridCol w="760730">
                  <a:extLst>
                    <a:ext uri="{9D8B030D-6E8A-4147-A177-3AD203B41FA5}">
                      <a16:colId xmlns:a16="http://schemas.microsoft.com/office/drawing/2014/main" val="20002"/>
                    </a:ext>
                  </a:extLst>
                </a:gridCol>
                <a:gridCol w="784543">
                  <a:extLst>
                    <a:ext uri="{9D8B030D-6E8A-4147-A177-3AD203B41FA5}">
                      <a16:colId xmlns:a16="http://schemas.microsoft.com/office/drawing/2014/main" val="20003"/>
                    </a:ext>
                  </a:extLst>
                </a:gridCol>
                <a:gridCol w="957580">
                  <a:extLst>
                    <a:ext uri="{9D8B030D-6E8A-4147-A177-3AD203B41FA5}">
                      <a16:colId xmlns:a16="http://schemas.microsoft.com/office/drawing/2014/main" val="20004"/>
                    </a:ext>
                  </a:extLst>
                </a:gridCol>
                <a:gridCol w="752793">
                  <a:extLst>
                    <a:ext uri="{9D8B030D-6E8A-4147-A177-3AD203B41FA5}">
                      <a16:colId xmlns:a16="http://schemas.microsoft.com/office/drawing/2014/main" val="20005"/>
                    </a:ext>
                  </a:extLst>
                </a:gridCol>
              </a:tblGrid>
              <a:tr h="411480">
                <a:tc>
                  <a:txBody>
                    <a:bodyPr/>
                    <a:lstStyle/>
                    <a:p>
                      <a:pPr algn="l"/>
                      <a:r>
                        <a:rPr lang="en-US" b="1" u="none" dirty="0" err="1">
                          <a:solidFill>
                            <a:schemeClr val="tx1"/>
                          </a:solidFill>
                        </a:rPr>
                        <a:t>A.Rno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A.Name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a:solidFill>
                            <a:schemeClr val="tx1"/>
                          </a:solidFill>
                        </a:rPr>
                        <a:t>B.Name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cxnSp>
        <p:nvCxnSpPr>
          <p:cNvPr id="35" name="Straight Connector 34"/>
          <p:cNvCxnSpPr/>
          <p:nvPr/>
        </p:nvCxnSpPr>
        <p:spPr>
          <a:xfrm>
            <a:off x="5231355" y="1972911"/>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231355" y="158492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41384" y="1359126"/>
          <a:ext cx="5548630" cy="579120"/>
        </p:xfrm>
        <a:graphic>
          <a:graphicData uri="http://schemas.openxmlformats.org/drawingml/2006/table">
            <a:tbl>
              <a:tblPr firstRow="1" bandRow="1">
                <a:tableStyleId>{8EC20E35-A176-4012-BC5E-935CFFF8708E}</a:tableStyleId>
              </a:tblPr>
              <a:tblGrid>
                <a:gridCol w="5548630">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a:t>
                      </a:r>
                      <a:r>
                        <a:rPr lang="en-US" sz="3200" b="0" i="1" baseline="-25000" dirty="0">
                          <a:solidFill>
                            <a:schemeClr val="tx1"/>
                          </a:solidFill>
                          <a:sym typeface="Symbol" pitchFamily="18" charset="2"/>
                        </a:rPr>
                        <a:t> </a:t>
                      </a:r>
                      <a:r>
                        <a:rPr lang="en-US" sz="2400" b="0" baseline="-25000" dirty="0">
                          <a:solidFill>
                            <a:schemeClr val="tx1"/>
                          </a:solidFill>
                        </a:rPr>
                        <a:t>A.CPI</a:t>
                      </a:r>
                      <a:r>
                        <a:rPr lang="en-US" sz="2400" b="0" kern="1200" baseline="-25000" dirty="0">
                          <a:solidFill>
                            <a:schemeClr val="tx1"/>
                          </a:solidFill>
                          <a:latin typeface="+mn-lt"/>
                          <a:ea typeface="+mn-ea"/>
                          <a:cs typeface="+mn-cs"/>
                          <a:sym typeface="Symbol" pitchFamily="18" charset="2"/>
                        </a:rPr>
                        <a:t>  </a:t>
                      </a:r>
                      <a:r>
                        <a:rPr lang="en-US" sz="2800" b="0" kern="1200" dirty="0">
                          <a:solidFill>
                            <a:schemeClr val="tx1"/>
                          </a:solidFill>
                          <a:latin typeface="+mn-lt"/>
                          <a:ea typeface="+mn-ea"/>
                          <a:cs typeface="+mn-cs"/>
                          <a:sym typeface="Symbol" pitchFamily="18" charset="2"/>
                        </a:rPr>
                        <a:t>(</a:t>
                      </a:r>
                      <a:r>
                        <a:rPr lang="el-GR" sz="3200" b="0" dirty="0">
                          <a:solidFill>
                            <a:schemeClr val="tx1"/>
                          </a:solidFill>
                        </a:rPr>
                        <a:t>σ</a:t>
                      </a:r>
                      <a:r>
                        <a:rPr lang="en-US" sz="2400" b="0" baseline="-25000" dirty="0">
                          <a:solidFill>
                            <a:schemeClr val="tx1"/>
                          </a:solidFill>
                        </a:rPr>
                        <a:t>A.CPI&lt;B.CPI</a:t>
                      </a:r>
                      <a:r>
                        <a:rPr lang="en-US" sz="2000" b="0" dirty="0">
                          <a:solidFill>
                            <a:schemeClr val="tx1"/>
                          </a:solidFill>
                        </a:rPr>
                        <a:t>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118882" y="217706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126705" y="2539953"/>
          <a:ext cx="1097280" cy="123444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41" name="Rounded Rectangle 40"/>
          <p:cNvSpPr/>
          <p:nvPr/>
        </p:nvSpPr>
        <p:spPr>
          <a:xfrm>
            <a:off x="2141494" y="4711953"/>
            <a:ext cx="732147" cy="1645920"/>
          </a:xfrm>
          <a:prstGeom prst="roundRect">
            <a:avLst>
              <a:gd name="adj" fmla="val 9167"/>
            </a:avLst>
          </a:prstGeom>
          <a:noFill/>
          <a:ln w="381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22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Operator Example</a:t>
            </a:r>
          </a:p>
        </p:txBody>
      </p:sp>
      <p:sp>
        <p:nvSpPr>
          <p:cNvPr id="3" name="Content Placeholder 2"/>
          <p:cNvSpPr>
            <a:spLocks noGrp="1"/>
          </p:cNvSpPr>
          <p:nvPr>
            <p:ph idx="1"/>
          </p:nvPr>
        </p:nvSpPr>
        <p:spPr/>
        <p:txBody>
          <a:bodyPr/>
          <a:lstStyle/>
          <a:p>
            <a:endParaRPr lang="en-US" dirty="0"/>
          </a:p>
        </p:txBody>
      </p:sp>
      <p:graphicFrame>
        <p:nvGraphicFramePr>
          <p:cNvPr id="22"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9787" y="1866048"/>
          <a:ext cx="1909128" cy="164592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762318">
                  <a:extLst>
                    <a:ext uri="{9D8B030D-6E8A-4147-A177-3AD203B41FA5}">
                      <a16:colId xmlns:a16="http://schemas.microsoft.com/office/drawing/2014/main" val="20001"/>
                    </a:ext>
                  </a:extLst>
                </a:gridCol>
                <a:gridCol w="557530">
                  <a:extLst>
                    <a:ext uri="{9D8B030D-6E8A-4147-A177-3AD203B41FA5}">
                      <a16:colId xmlns:a16="http://schemas.microsoft.com/office/drawing/2014/main" val="20002"/>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Raj</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Meet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Jay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59787" y="14948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45323" y="95433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46792" y="871064"/>
          <a:ext cx="5335905" cy="457200"/>
        </p:xfrm>
        <a:graphic>
          <a:graphicData uri="http://schemas.openxmlformats.org/drawingml/2006/table">
            <a:tbl>
              <a:tblPr firstRow="1" bandRow="1">
                <a:tableStyleId>{8EC20E35-A176-4012-BC5E-935CFFF8708E}</a:tableStyleId>
              </a:tblPr>
              <a:tblGrid>
                <a:gridCol w="5335905">
                  <a:extLst>
                    <a:ext uri="{9D8B030D-6E8A-4147-A177-3AD203B41FA5}">
                      <a16:colId xmlns:a16="http://schemas.microsoft.com/office/drawing/2014/main" val="20000"/>
                    </a:ext>
                  </a:extLst>
                </a:gridCol>
              </a:tblGrid>
              <a:tr h="285488">
                <a:tc>
                  <a:txBody>
                    <a:bodyPr/>
                    <a:lstStyle/>
                    <a:p>
                      <a:pPr algn="l"/>
                      <a:r>
                        <a:rPr lang="en-US" sz="2400" b="0" dirty="0">
                          <a:solidFill>
                            <a:schemeClr val="tx1"/>
                          </a:solidFill>
                          <a:sym typeface="Symbol" pitchFamily="18" charset="2"/>
                        </a:rPr>
                        <a:t>Find out maximum CPI from student table.</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42" name="Straight Connector 41"/>
          <p:cNvCxnSpPr/>
          <p:nvPr/>
        </p:nvCxnSpPr>
        <p:spPr>
          <a:xfrm>
            <a:off x="357674" y="1335264"/>
            <a:ext cx="621792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231355" y="1972911"/>
            <a:ext cx="6400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231355" y="1584926"/>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241384" y="1376059"/>
          <a:ext cx="5548630" cy="579120"/>
        </p:xfrm>
        <a:graphic>
          <a:graphicData uri="http://schemas.openxmlformats.org/drawingml/2006/table">
            <a:tbl>
              <a:tblPr firstRow="1" bandRow="1">
                <a:tableStyleId>{8EC20E35-A176-4012-BC5E-935CFFF8708E}</a:tableStyleId>
              </a:tblPr>
              <a:tblGrid>
                <a:gridCol w="5548630">
                  <a:extLst>
                    <a:ext uri="{9D8B030D-6E8A-4147-A177-3AD203B41FA5}">
                      <a16:colId xmlns:a16="http://schemas.microsoft.com/office/drawing/2014/main" val="20000"/>
                    </a:ext>
                  </a:extLst>
                </a:gridCol>
              </a:tblGrid>
              <a:tr h="285488">
                <a:tc>
                  <a:txBody>
                    <a:bodyPr/>
                    <a:lstStyle/>
                    <a:p>
                      <a:pPr algn="l"/>
                      <a:r>
                        <a:rPr lang="en-US" sz="3200" b="0" dirty="0">
                          <a:solidFill>
                            <a:schemeClr val="tx1"/>
                          </a:solidFill>
                        </a:rPr>
                        <a:t>∏</a:t>
                      </a:r>
                      <a:r>
                        <a:rPr lang="en-US" sz="3200" b="0" i="1" baseline="-25000" dirty="0">
                          <a:solidFill>
                            <a:schemeClr val="tx1"/>
                          </a:solidFill>
                          <a:sym typeface="Symbol" pitchFamily="18" charset="2"/>
                        </a:rPr>
                        <a:t> </a:t>
                      </a:r>
                      <a:r>
                        <a:rPr lang="en-US" sz="2400" b="0" baseline="-25000" dirty="0">
                          <a:solidFill>
                            <a:schemeClr val="tx1"/>
                          </a:solidFill>
                        </a:rPr>
                        <a:t>A.CPI</a:t>
                      </a:r>
                      <a:r>
                        <a:rPr lang="en-US" sz="2400" b="0" kern="1200" baseline="-25000" dirty="0">
                          <a:solidFill>
                            <a:schemeClr val="tx1"/>
                          </a:solidFill>
                          <a:latin typeface="+mn-lt"/>
                          <a:ea typeface="+mn-ea"/>
                          <a:cs typeface="+mn-cs"/>
                          <a:sym typeface="Symbol" pitchFamily="18" charset="2"/>
                        </a:rPr>
                        <a:t>  </a:t>
                      </a:r>
                      <a:r>
                        <a:rPr lang="en-US" sz="2800" b="0" kern="1200" dirty="0">
                          <a:solidFill>
                            <a:schemeClr val="tx1"/>
                          </a:solidFill>
                          <a:latin typeface="+mn-lt"/>
                          <a:ea typeface="+mn-ea"/>
                          <a:cs typeface="+mn-cs"/>
                          <a:sym typeface="Symbol" pitchFamily="18" charset="2"/>
                        </a:rPr>
                        <a:t>(</a:t>
                      </a:r>
                      <a:r>
                        <a:rPr lang="el-GR" sz="3200" b="0" dirty="0">
                          <a:solidFill>
                            <a:schemeClr val="tx1"/>
                          </a:solidFill>
                        </a:rPr>
                        <a:t>σ</a:t>
                      </a:r>
                      <a:r>
                        <a:rPr lang="en-US" sz="2400" b="0" baseline="-25000" dirty="0">
                          <a:solidFill>
                            <a:schemeClr val="tx1"/>
                          </a:solidFill>
                        </a:rPr>
                        <a:t>A.CPI&lt;B.CPI</a:t>
                      </a:r>
                      <a:r>
                        <a:rPr lang="en-US" sz="2000" b="0" dirty="0">
                          <a:solidFill>
                            <a:schemeClr val="tx1"/>
                          </a:solidFill>
                        </a:rPr>
                        <a:t>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6118882" y="217706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6126705" y="2539953"/>
          <a:ext cx="1097280" cy="123444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cxnSp>
        <p:nvCxnSpPr>
          <p:cNvPr id="43" name="Straight Connector 42"/>
          <p:cNvCxnSpPr/>
          <p:nvPr/>
        </p:nvCxnSpPr>
        <p:spPr>
          <a:xfrm>
            <a:off x="378906" y="4305396"/>
            <a:ext cx="83210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4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78906" y="3917411"/>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Step-4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5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388935" y="3691611"/>
          <a:ext cx="7488555" cy="579120"/>
        </p:xfrm>
        <a:graphic>
          <a:graphicData uri="http://schemas.openxmlformats.org/drawingml/2006/table">
            <a:tbl>
              <a:tblPr firstRow="1" bandRow="1">
                <a:tableStyleId>{8EC20E35-A176-4012-BC5E-935CFFF8708E}</a:tableStyleId>
              </a:tblPr>
              <a:tblGrid>
                <a:gridCol w="7488555">
                  <a:extLst>
                    <a:ext uri="{9D8B030D-6E8A-4147-A177-3AD203B41FA5}">
                      <a16:colId xmlns:a16="http://schemas.microsoft.com/office/drawing/2014/main" val="20000"/>
                    </a:ext>
                  </a:extLst>
                </a:gridCol>
              </a:tblGrid>
              <a:tr h="285488">
                <a:tc>
                  <a:txBody>
                    <a:bodyPr/>
                    <a:lstStyle/>
                    <a:p>
                      <a:pPr algn="l"/>
                      <a:r>
                        <a:rPr lang="en-US" sz="3200" b="0" kern="1200" dirty="0">
                          <a:solidFill>
                            <a:schemeClr val="tx1"/>
                          </a:solidFill>
                          <a:latin typeface="+mn-lt"/>
                          <a:ea typeface="+mn-ea"/>
                          <a:cs typeface="+mn-cs"/>
                        </a:rPr>
                        <a:t>∏</a:t>
                      </a:r>
                      <a:r>
                        <a:rPr lang="en-US" sz="4000" b="0" i="1" baseline="-25000" dirty="0">
                          <a:solidFill>
                            <a:schemeClr val="tx1"/>
                          </a:solidFill>
                          <a:sym typeface="Symbol" pitchFamily="18" charset="2"/>
                        </a:rPr>
                        <a:t> </a:t>
                      </a:r>
                      <a:r>
                        <a:rPr lang="en-US" sz="2400" b="0" kern="1200" baseline="-25000" dirty="0">
                          <a:solidFill>
                            <a:schemeClr val="tx1"/>
                          </a:solidFill>
                          <a:latin typeface="+mn-lt"/>
                          <a:ea typeface="+mn-ea"/>
                          <a:cs typeface="+mn-cs"/>
                        </a:rPr>
                        <a:t>CPI </a:t>
                      </a:r>
                      <a:r>
                        <a:rPr lang="en-US" sz="2000" b="0" dirty="0">
                          <a:solidFill>
                            <a:schemeClr val="tx1"/>
                          </a:solidFill>
                          <a:sym typeface="Symbol" pitchFamily="18" charset="2"/>
                        </a:rPr>
                        <a:t>(Student)</a:t>
                      </a:r>
                      <a:r>
                        <a:rPr lang="en-US" sz="3200" b="0" baseline="-25000" dirty="0">
                          <a:solidFill>
                            <a:schemeClr val="tx1"/>
                          </a:solidFill>
                        </a:rPr>
                        <a:t> </a:t>
                      </a:r>
                      <a:r>
                        <a:rPr lang="en-US" sz="3200" b="0" dirty="0">
                          <a:solidFill>
                            <a:schemeClr val="tx1"/>
                          </a:solidFill>
                        </a:rPr>
                        <a:t>− ∏</a:t>
                      </a:r>
                      <a:r>
                        <a:rPr lang="en-US" sz="3200" b="0" i="1" baseline="-25000" dirty="0">
                          <a:solidFill>
                            <a:schemeClr val="tx1"/>
                          </a:solidFill>
                          <a:sym typeface="Symbol" pitchFamily="18" charset="2"/>
                        </a:rPr>
                        <a:t> </a:t>
                      </a:r>
                      <a:r>
                        <a:rPr lang="en-US" sz="2400" b="0" baseline="-25000" dirty="0">
                          <a:solidFill>
                            <a:schemeClr val="tx1"/>
                          </a:solidFill>
                        </a:rPr>
                        <a:t>A.CPI</a:t>
                      </a:r>
                      <a:r>
                        <a:rPr lang="en-US" sz="2400" b="0" kern="1200" baseline="-25000" dirty="0">
                          <a:solidFill>
                            <a:schemeClr val="tx1"/>
                          </a:solidFill>
                          <a:latin typeface="+mn-lt"/>
                          <a:ea typeface="+mn-ea"/>
                          <a:cs typeface="+mn-cs"/>
                          <a:sym typeface="Symbol" pitchFamily="18" charset="2"/>
                        </a:rPr>
                        <a:t>  </a:t>
                      </a:r>
                      <a:r>
                        <a:rPr lang="en-US" sz="2800" b="0" kern="1200" dirty="0">
                          <a:solidFill>
                            <a:schemeClr val="tx1"/>
                          </a:solidFill>
                          <a:latin typeface="+mn-lt"/>
                          <a:ea typeface="+mn-ea"/>
                          <a:cs typeface="+mn-cs"/>
                          <a:sym typeface="Symbol" pitchFamily="18" charset="2"/>
                        </a:rPr>
                        <a:t>(</a:t>
                      </a:r>
                      <a:r>
                        <a:rPr lang="el-GR" sz="3200" b="0" dirty="0">
                          <a:solidFill>
                            <a:schemeClr val="tx1"/>
                          </a:solidFill>
                        </a:rPr>
                        <a:t>σ</a:t>
                      </a:r>
                      <a:r>
                        <a:rPr lang="en-US" sz="2400" b="0" baseline="-25000" dirty="0">
                          <a:solidFill>
                            <a:schemeClr val="tx1"/>
                          </a:solidFill>
                        </a:rPr>
                        <a:t>A.CPI&lt;B.CPI</a:t>
                      </a:r>
                      <a:r>
                        <a:rPr lang="en-US" sz="2000" b="0" dirty="0">
                          <a:solidFill>
                            <a:schemeClr val="tx1"/>
                          </a:solidFill>
                        </a:rPr>
                        <a:t>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A </a:t>
                      </a:r>
                      <a:r>
                        <a:rPr lang="en-US" sz="2000" b="0" dirty="0">
                          <a:solidFill>
                            <a:schemeClr val="tx1"/>
                          </a:solidFill>
                          <a:sym typeface="Symbol" pitchFamily="18" charset="2"/>
                        </a:rPr>
                        <a:t>(Student) </a:t>
                      </a:r>
                      <a:r>
                        <a:rPr lang="en-US" sz="2000" b="0" baseline="0" dirty="0">
                          <a:solidFill>
                            <a:schemeClr val="tx1"/>
                          </a:solidFill>
                          <a:sym typeface="Symbol" pitchFamily="18" charset="2"/>
                        </a:rPr>
                        <a:t> </a:t>
                      </a:r>
                      <a:r>
                        <a:rPr lang="en-US" sz="2400" b="0" dirty="0">
                          <a:solidFill>
                            <a:schemeClr val="tx1"/>
                          </a:solidFill>
                        </a:rPr>
                        <a:t>X  </a:t>
                      </a:r>
                      <a:r>
                        <a:rPr lang="el-GR" sz="2400" b="0" dirty="0">
                          <a:solidFill>
                            <a:schemeClr val="tx1"/>
                          </a:solidFill>
                          <a:sym typeface="Symbol" pitchFamily="18" charset="2"/>
                        </a:rPr>
                        <a:t>ρ</a:t>
                      </a:r>
                      <a:r>
                        <a:rPr lang="en-US" sz="2000" b="0" i="1" baseline="-25000" dirty="0">
                          <a:solidFill>
                            <a:schemeClr val="tx1"/>
                          </a:solidFill>
                          <a:sym typeface="Symbol" pitchFamily="18" charset="2"/>
                        </a:rPr>
                        <a:t>B </a:t>
                      </a:r>
                      <a:r>
                        <a:rPr lang="en-US" sz="2000" b="0" dirty="0">
                          <a:solidFill>
                            <a:schemeClr val="tx1"/>
                          </a:solidFill>
                          <a:sym typeface="Symbol" pitchFamily="18" charset="2"/>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5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469633" y="4471446"/>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1477456" y="4834338"/>
          <a:ext cx="1097280" cy="16459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5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528082" y="447576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35905" y="4838653"/>
          <a:ext cx="1097280" cy="123444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A.CPI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2863120" y="5182849"/>
            <a:ext cx="344774" cy="523220"/>
          </a:xfrm>
          <a:prstGeom prst="rect">
            <a:avLst/>
          </a:prstGeom>
          <a:noFill/>
        </p:spPr>
        <p:txBody>
          <a:bodyPr wrap="square" rtlCol="0">
            <a:spAutoFit/>
          </a:bodyPr>
          <a:lstStyle/>
          <a:p>
            <a:r>
              <a:rPr lang="en-US" sz="2800" dirty="0"/>
              <a:t>−</a:t>
            </a:r>
          </a:p>
        </p:txBody>
      </p:sp>
      <p:sp>
        <p:nvSpPr>
          <p:cNvPr id="57" name="TextBox 56"/>
          <p:cNvSpPr txBox="1"/>
          <p:nvPr/>
        </p:nvSpPr>
        <p:spPr>
          <a:xfrm>
            <a:off x="4949247" y="5200339"/>
            <a:ext cx="344774" cy="523220"/>
          </a:xfrm>
          <a:prstGeom prst="rect">
            <a:avLst/>
          </a:prstGeom>
          <a:noFill/>
        </p:spPr>
        <p:txBody>
          <a:bodyPr wrap="square" rtlCol="0">
            <a:spAutoFit/>
          </a:bodyPr>
          <a:lstStyle/>
          <a:p>
            <a:r>
              <a:rPr lang="en-US" sz="2800" dirty="0"/>
              <a:t>=</a:t>
            </a:r>
          </a:p>
        </p:txBody>
      </p:sp>
      <p:graphicFrame>
        <p:nvGraphicFramePr>
          <p:cNvPr id="5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569241" y="4480551"/>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59"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5577064" y="4843443"/>
          <a:ext cx="1097280" cy="82296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1706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Functions</a:t>
            </a:r>
          </a:p>
        </p:txBody>
      </p:sp>
      <p:sp>
        <p:nvSpPr>
          <p:cNvPr id="3" name="Content Placeholder 2"/>
          <p:cNvSpPr>
            <a:spLocks noGrp="1"/>
          </p:cNvSpPr>
          <p:nvPr>
            <p:ph idx="1"/>
          </p:nvPr>
        </p:nvSpPr>
        <p:spPr/>
        <p:txBody>
          <a:bodyPr/>
          <a:lstStyle/>
          <a:p>
            <a:r>
              <a:rPr lang="en-US" dirty="0"/>
              <a:t>Symbol: </a:t>
            </a:r>
            <a:r>
              <a:rPr lang="en-US" altLang="en-US" sz="3200" i="1" dirty="0">
                <a:latin typeface="+mj-lt"/>
                <a:sym typeface="Symbol" panose="05050102010706020507" pitchFamily="18" charset="2"/>
              </a:rPr>
              <a:t>g</a:t>
            </a:r>
            <a:r>
              <a:rPr lang="en-US" sz="2800" dirty="0">
                <a:latin typeface="+mj-lt"/>
              </a:rPr>
              <a:t> or G </a:t>
            </a:r>
          </a:p>
          <a:p>
            <a:r>
              <a:rPr lang="en-US" dirty="0"/>
              <a:t>Notation: </a:t>
            </a:r>
            <a:r>
              <a:rPr lang="en-US" altLang="en-US" sz="2800" i="1" dirty="0">
                <a:sym typeface="Symbol" panose="05050102010706020507" pitchFamily="18" charset="2"/>
              </a:rPr>
              <a:t>g </a:t>
            </a:r>
            <a:r>
              <a:rPr lang="en-US" i="1" baseline="-25000" dirty="0">
                <a:sym typeface="Symbol" pitchFamily="18" charset="2"/>
              </a:rPr>
              <a:t>function-name(column), function-name(column), …, function-name(column) </a:t>
            </a:r>
            <a:r>
              <a:rPr lang="en-US" dirty="0">
                <a:sym typeface="Symbol" pitchFamily="18" charset="2"/>
              </a:rPr>
              <a:t>(Relation)</a:t>
            </a:r>
            <a:endParaRPr lang="en-US" dirty="0"/>
          </a:p>
          <a:p>
            <a:r>
              <a:rPr lang="en-US" dirty="0"/>
              <a:t>Operation:</a:t>
            </a:r>
          </a:p>
          <a:p>
            <a:pPr lvl="1"/>
            <a:r>
              <a:rPr lang="en-US" dirty="0"/>
              <a:t>It </a:t>
            </a:r>
            <a:r>
              <a:rPr lang="en-US" b="1" dirty="0">
                <a:solidFill>
                  <a:schemeClr val="accent6"/>
                </a:solidFill>
              </a:rPr>
              <a:t>takes a more than one value </a:t>
            </a:r>
            <a:r>
              <a:rPr lang="en-US" dirty="0"/>
              <a:t>as input and </a:t>
            </a:r>
            <a:r>
              <a:rPr lang="en-US" b="1" dirty="0">
                <a:solidFill>
                  <a:schemeClr val="accent6"/>
                </a:solidFill>
              </a:rPr>
              <a:t>returns a single value </a:t>
            </a:r>
            <a:r>
              <a:rPr lang="en-US" dirty="0"/>
              <a:t>as output (result).</a:t>
            </a:r>
          </a:p>
          <a:p>
            <a:r>
              <a:rPr lang="en-US" dirty="0"/>
              <a:t>Aggregate functions are: </a:t>
            </a:r>
          </a:p>
          <a:p>
            <a:pPr lvl="1"/>
            <a:r>
              <a:rPr lang="en-US" dirty="0"/>
              <a:t>Sum (It </a:t>
            </a:r>
            <a:r>
              <a:rPr lang="en-US" b="1" dirty="0">
                <a:solidFill>
                  <a:schemeClr val="accent6"/>
                </a:solidFill>
              </a:rPr>
              <a:t>returns the sum (addition) </a:t>
            </a:r>
            <a:r>
              <a:rPr lang="en-US" dirty="0"/>
              <a:t>of the values of a column.)</a:t>
            </a:r>
          </a:p>
          <a:p>
            <a:pPr lvl="1"/>
            <a:r>
              <a:rPr lang="en-US" dirty="0"/>
              <a:t>Max (It </a:t>
            </a:r>
            <a:r>
              <a:rPr lang="en-US" b="1" dirty="0">
                <a:solidFill>
                  <a:schemeClr val="accent6"/>
                </a:solidFill>
              </a:rPr>
              <a:t>returns the maximum </a:t>
            </a:r>
            <a:r>
              <a:rPr lang="en-US" dirty="0"/>
              <a:t>value for a column.)</a:t>
            </a:r>
          </a:p>
          <a:p>
            <a:pPr lvl="1"/>
            <a:r>
              <a:rPr lang="en-US" dirty="0"/>
              <a:t>Min (It </a:t>
            </a:r>
            <a:r>
              <a:rPr lang="en-US" b="1" dirty="0">
                <a:solidFill>
                  <a:schemeClr val="accent6"/>
                </a:solidFill>
              </a:rPr>
              <a:t>returns the minimum </a:t>
            </a:r>
            <a:r>
              <a:rPr lang="en-US" dirty="0"/>
              <a:t>value for a column.)</a:t>
            </a:r>
          </a:p>
          <a:p>
            <a:pPr lvl="1"/>
            <a:r>
              <a:rPr lang="en-US" dirty="0" err="1"/>
              <a:t>Avg</a:t>
            </a:r>
            <a:r>
              <a:rPr lang="en-US" dirty="0"/>
              <a:t> (It </a:t>
            </a:r>
            <a:r>
              <a:rPr lang="en-US" b="1" dirty="0">
                <a:solidFill>
                  <a:schemeClr val="accent6"/>
                </a:solidFill>
              </a:rPr>
              <a:t>returns the average </a:t>
            </a:r>
            <a:r>
              <a:rPr lang="en-US" dirty="0"/>
              <a:t>of the values for a column.) </a:t>
            </a:r>
          </a:p>
          <a:p>
            <a:pPr lvl="1"/>
            <a:r>
              <a:rPr lang="en-US" dirty="0"/>
              <a:t>Count (It </a:t>
            </a:r>
            <a:r>
              <a:rPr lang="en-US" b="1" dirty="0">
                <a:solidFill>
                  <a:schemeClr val="accent6"/>
                </a:solidFill>
              </a:rPr>
              <a:t>returns total number </a:t>
            </a:r>
            <a:r>
              <a:rPr lang="en-US" dirty="0"/>
              <a:t>of values in a given column.)</a:t>
            </a:r>
          </a:p>
        </p:txBody>
      </p:sp>
    </p:spTree>
    <p:extLst>
      <p:ext uri="{BB962C8B-B14F-4D97-AF65-F5344CB8AC3E}">
        <p14:creationId xmlns:p14="http://schemas.microsoft.com/office/powerpoint/2010/main" val="117518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Functions Example</a:t>
            </a:r>
          </a:p>
        </p:txBody>
      </p:sp>
      <p:sp>
        <p:nvSpPr>
          <p:cNvPr id="17" name="Content Placeholder 16"/>
          <p:cNvSpPr>
            <a:spLocks noGrp="1"/>
          </p:cNvSpPr>
          <p:nvPr>
            <p:ph idx="1"/>
          </p:nvPr>
        </p:nvSpPr>
        <p:spPr/>
        <p:txBody>
          <a:bodyPr/>
          <a:lstStyle/>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6" name="Straight Connector 5"/>
          <p:cNvCxnSpPr/>
          <p:nvPr/>
        </p:nvCxnSpPr>
        <p:spPr>
          <a:xfrm>
            <a:off x="4781437" y="1445511"/>
            <a:ext cx="4663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81437" y="105752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1048638"/>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sum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9" name="Straight Connector 8"/>
          <p:cNvCxnSpPr/>
          <p:nvPr/>
        </p:nvCxnSpPr>
        <p:spPr>
          <a:xfrm>
            <a:off x="4781437" y="2072820"/>
            <a:ext cx="2971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81437" y="168483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1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91466" y="1555845"/>
          <a:ext cx="2113280" cy="518160"/>
        </p:xfrm>
        <a:graphic>
          <a:graphicData uri="http://schemas.openxmlformats.org/drawingml/2006/table">
            <a:tbl>
              <a:tblPr firstRow="1" bandRow="1">
                <a:tableStyleId>{8EC20E35-A176-4012-BC5E-935CFFF8708E}</a:tableStyleId>
              </a:tblPr>
              <a:tblGrid>
                <a:gridCol w="2113280">
                  <a:extLst>
                    <a:ext uri="{9D8B030D-6E8A-4147-A177-3AD203B41FA5}">
                      <a16:colId xmlns:a16="http://schemas.microsoft.com/office/drawing/2014/main" val="20000"/>
                    </a:ext>
                  </a:extLst>
                </a:gridCol>
              </a:tblGrid>
              <a:tr h="285488">
                <a:tc>
                  <a:txBody>
                    <a:bodyPr/>
                    <a:lstStyle/>
                    <a:p>
                      <a:pPr algn="l"/>
                      <a:r>
                        <a:rPr lang="en-US" altLang="en-US" sz="2800" b="0" i="1" dirty="0">
                          <a:solidFill>
                            <a:schemeClr val="tx1"/>
                          </a:solidFill>
                          <a:sym typeface="Symbol" panose="05050102010706020507" pitchFamily="18" charset="2"/>
                        </a:rPr>
                        <a:t>g</a:t>
                      </a:r>
                      <a:r>
                        <a:rPr lang="en-US" sz="2800" b="0" dirty="0">
                          <a:solidFill>
                            <a:schemeClr val="tx1"/>
                          </a:solidFill>
                        </a:rPr>
                        <a:t> </a:t>
                      </a:r>
                      <a:r>
                        <a:rPr lang="en-US" sz="2000" b="0" i="1" baseline="-25000" dirty="0">
                          <a:solidFill>
                            <a:schemeClr val="tx1"/>
                          </a:solidFill>
                        </a:rPr>
                        <a:t>sum(CPI)  </a:t>
                      </a:r>
                      <a:r>
                        <a:rPr lang="en-US" sz="2000" b="0" dirty="0">
                          <a:solidFill>
                            <a:schemeClr val="tx1"/>
                          </a:solidFill>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407941" y="108261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10415764" y="1445511"/>
          <a:ext cx="1097280" cy="82296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sum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18" name="Straight Connector 17"/>
          <p:cNvCxnSpPr/>
          <p:nvPr/>
        </p:nvCxnSpPr>
        <p:spPr>
          <a:xfrm>
            <a:off x="4781437" y="2836161"/>
            <a:ext cx="46634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81437" y="244817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2439288"/>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maximum &amp; minimum CPI.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1" name="Straight Connector 20"/>
          <p:cNvCxnSpPr/>
          <p:nvPr/>
        </p:nvCxnSpPr>
        <p:spPr>
          <a:xfrm>
            <a:off x="4781437" y="3463470"/>
            <a:ext cx="35661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81437" y="307548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3"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91466" y="2946495"/>
          <a:ext cx="2754630" cy="518160"/>
        </p:xfrm>
        <a:graphic>
          <a:graphicData uri="http://schemas.openxmlformats.org/drawingml/2006/table">
            <a:tbl>
              <a:tblPr firstRow="1" bandRow="1">
                <a:tableStyleId>{8EC20E35-A176-4012-BC5E-935CFFF8708E}</a:tableStyleId>
              </a:tblPr>
              <a:tblGrid>
                <a:gridCol w="2754630">
                  <a:extLst>
                    <a:ext uri="{9D8B030D-6E8A-4147-A177-3AD203B41FA5}">
                      <a16:colId xmlns:a16="http://schemas.microsoft.com/office/drawing/2014/main" val="20000"/>
                    </a:ext>
                  </a:extLst>
                </a:gridCol>
              </a:tblGrid>
              <a:tr h="285488">
                <a:tc>
                  <a:txBody>
                    <a:bodyPr/>
                    <a:lstStyle/>
                    <a:p>
                      <a:pPr algn="l"/>
                      <a:r>
                        <a:rPr lang="en-US" altLang="en-US" sz="2800" b="0" i="1" dirty="0">
                          <a:solidFill>
                            <a:schemeClr val="tx1"/>
                          </a:solidFill>
                          <a:sym typeface="Symbol" panose="05050102010706020507" pitchFamily="18" charset="2"/>
                        </a:rPr>
                        <a:t>g</a:t>
                      </a:r>
                      <a:r>
                        <a:rPr lang="en-US" sz="2800" b="0" dirty="0">
                          <a:solidFill>
                            <a:schemeClr val="tx1"/>
                          </a:solidFill>
                        </a:rPr>
                        <a:t> </a:t>
                      </a:r>
                      <a:r>
                        <a:rPr lang="en-US" sz="2000" b="0" i="1" baseline="-25000" dirty="0">
                          <a:solidFill>
                            <a:schemeClr val="tx1"/>
                          </a:solidFill>
                        </a:rPr>
                        <a:t>max(CPI), min(CPI)  </a:t>
                      </a:r>
                      <a:r>
                        <a:rPr lang="en-US" sz="2000" b="0" dirty="0">
                          <a:solidFill>
                            <a:schemeClr val="tx1"/>
                          </a:solidFill>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4"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407941" y="247326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10415764" y="2836161"/>
          <a:ext cx="1191261" cy="822960"/>
        </p:xfrm>
        <a:graphic>
          <a:graphicData uri="http://schemas.openxmlformats.org/drawingml/2006/table">
            <a:tbl>
              <a:tblPr firstRow="1" bandRow="1">
                <a:tableStyleId>{8EC20E35-A176-4012-BC5E-935CFFF8708E}</a:tableStyleId>
              </a:tblPr>
              <a:tblGrid>
                <a:gridCol w="616268">
                  <a:extLst>
                    <a:ext uri="{9D8B030D-6E8A-4147-A177-3AD203B41FA5}">
                      <a16:colId xmlns:a16="http://schemas.microsoft.com/office/drawing/2014/main" val="20000"/>
                    </a:ext>
                  </a:extLst>
                </a:gridCol>
                <a:gridCol w="574993">
                  <a:extLst>
                    <a:ext uri="{9D8B030D-6E8A-4147-A177-3AD203B41FA5}">
                      <a16:colId xmlns:a16="http://schemas.microsoft.com/office/drawing/2014/main" val="20001"/>
                    </a:ext>
                  </a:extLst>
                </a:gridCol>
              </a:tblGrid>
              <a:tr h="411480">
                <a:tc>
                  <a:txBody>
                    <a:bodyPr/>
                    <a:lstStyle/>
                    <a:p>
                      <a:pPr algn="l"/>
                      <a:r>
                        <a:rPr lang="en-US" b="1" u="none" dirty="0">
                          <a:solidFill>
                            <a:schemeClr val="tx1"/>
                          </a:solidFill>
                        </a:rPr>
                        <a:t>max</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min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26" name="Straight Connector 25"/>
          <p:cNvCxnSpPr/>
          <p:nvPr/>
        </p:nvCxnSpPr>
        <p:spPr>
          <a:xfrm>
            <a:off x="4773817" y="4188711"/>
            <a:ext cx="420624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73817" y="380072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2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72746" y="3791838"/>
          <a:ext cx="3284855" cy="396240"/>
        </p:xfrm>
        <a:graphic>
          <a:graphicData uri="http://schemas.openxmlformats.org/drawingml/2006/table">
            <a:tbl>
              <a:tblPr firstRow="1" bandRow="1">
                <a:tableStyleId>{8EC20E35-A176-4012-BC5E-935CFFF8708E}</a:tableStyleId>
              </a:tblPr>
              <a:tblGrid>
                <a:gridCol w="328485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Count the number of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9" name="Straight Connector 28"/>
          <p:cNvCxnSpPr/>
          <p:nvPr/>
        </p:nvCxnSpPr>
        <p:spPr>
          <a:xfrm>
            <a:off x="4773817" y="4816020"/>
            <a:ext cx="310896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73817" y="442803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83846" y="4299045"/>
          <a:ext cx="2225993" cy="518160"/>
        </p:xfrm>
        <a:graphic>
          <a:graphicData uri="http://schemas.openxmlformats.org/drawingml/2006/table">
            <a:tbl>
              <a:tblPr firstRow="1" bandRow="1">
                <a:tableStyleId>{8EC20E35-A176-4012-BC5E-935CFFF8708E}</a:tableStyleId>
              </a:tblPr>
              <a:tblGrid>
                <a:gridCol w="2225993">
                  <a:extLst>
                    <a:ext uri="{9D8B030D-6E8A-4147-A177-3AD203B41FA5}">
                      <a16:colId xmlns:a16="http://schemas.microsoft.com/office/drawing/2014/main" val="20000"/>
                    </a:ext>
                  </a:extLst>
                </a:gridCol>
              </a:tblGrid>
              <a:tr h="285488">
                <a:tc>
                  <a:txBody>
                    <a:bodyPr/>
                    <a:lstStyle/>
                    <a:p>
                      <a:pPr algn="l"/>
                      <a:r>
                        <a:rPr lang="en-US" altLang="en-US" sz="2800" b="0" i="1" dirty="0">
                          <a:solidFill>
                            <a:schemeClr val="tx1"/>
                          </a:solidFill>
                          <a:sym typeface="Symbol" panose="05050102010706020507" pitchFamily="18" charset="2"/>
                        </a:rPr>
                        <a:t>g</a:t>
                      </a:r>
                      <a:r>
                        <a:rPr lang="en-US" sz="2800" b="0" dirty="0">
                          <a:solidFill>
                            <a:schemeClr val="tx1"/>
                          </a:solidFill>
                        </a:rPr>
                        <a:t> </a:t>
                      </a:r>
                      <a:r>
                        <a:rPr lang="en-US" sz="2000" b="0" i="1" baseline="-25000" dirty="0">
                          <a:solidFill>
                            <a:schemeClr val="tx1"/>
                          </a:solidFill>
                        </a:rPr>
                        <a:t>count(</a:t>
                      </a:r>
                      <a:r>
                        <a:rPr lang="en-US" sz="2000" b="0" i="1" baseline="-25000" dirty="0" err="1">
                          <a:solidFill>
                            <a:schemeClr val="tx1"/>
                          </a:solidFill>
                        </a:rPr>
                        <a:t>Rno</a:t>
                      </a:r>
                      <a:r>
                        <a:rPr lang="en-US" sz="2000" b="0" i="1" baseline="-25000" dirty="0">
                          <a:solidFill>
                            <a:schemeClr val="tx1"/>
                          </a:solidFill>
                        </a:rPr>
                        <a:t>)  </a:t>
                      </a:r>
                      <a:r>
                        <a:rPr lang="en-US" sz="2000" b="0" dirty="0">
                          <a:solidFill>
                            <a:schemeClr val="tx1"/>
                          </a:solidFill>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2"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400321" y="382581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3"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10408144" y="4188711"/>
          <a:ext cx="1097280" cy="82296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a:solidFill>
                            <a:schemeClr val="tx1"/>
                          </a:solidFill>
                        </a:rPr>
                        <a:t>count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34" name="Straight Connector 33"/>
          <p:cNvCxnSpPr/>
          <p:nvPr/>
        </p:nvCxnSpPr>
        <p:spPr>
          <a:xfrm>
            <a:off x="4773817" y="5526021"/>
            <a:ext cx="50292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73817" y="513803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72746" y="5129148"/>
          <a:ext cx="4140518" cy="396240"/>
        </p:xfrm>
        <a:graphic>
          <a:graphicData uri="http://schemas.openxmlformats.org/drawingml/2006/table">
            <a:tbl>
              <a:tblPr firstRow="1" bandRow="1">
                <a:tableStyleId>{8EC20E35-A176-4012-BC5E-935CFFF8708E}</a:tableStyleId>
              </a:tblPr>
              <a:tblGrid>
                <a:gridCol w="4140518">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average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37" name="Straight Connector 36"/>
          <p:cNvCxnSpPr/>
          <p:nvPr/>
        </p:nvCxnSpPr>
        <p:spPr>
          <a:xfrm>
            <a:off x="4773817" y="6153330"/>
            <a:ext cx="2971800" cy="782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3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4773817" y="5765345"/>
          <a:ext cx="1002030" cy="396240"/>
        </p:xfrm>
        <a:graphic>
          <a:graphicData uri="http://schemas.openxmlformats.org/drawingml/2006/table">
            <a:tbl>
              <a:tblPr firstRow="1" bandRow="1">
                <a:tableStyleId>{8EC20E35-A176-4012-BC5E-935CFFF8708E}</a:tableStyleId>
              </a:tblPr>
              <a:tblGrid>
                <a:gridCol w="1002030">
                  <a:extLst>
                    <a:ext uri="{9D8B030D-6E8A-4147-A177-3AD203B41FA5}">
                      <a16:colId xmlns:a16="http://schemas.microsoft.com/office/drawing/2014/main" val="20000"/>
                    </a:ext>
                  </a:extLst>
                </a:gridCol>
              </a:tblGrid>
              <a:tr h="285488">
                <a:tc>
                  <a:txBody>
                    <a:bodyPr/>
                    <a:lstStyle/>
                    <a:p>
                      <a:pPr algn="l"/>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bl>
          </a:graphicData>
        </a:graphic>
      </p:graphicFrame>
      <p:graphicFrame>
        <p:nvGraphicFramePr>
          <p:cNvPr id="39"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783846" y="5636355"/>
          <a:ext cx="2065655" cy="518160"/>
        </p:xfrm>
        <a:graphic>
          <a:graphicData uri="http://schemas.openxmlformats.org/drawingml/2006/table">
            <a:tbl>
              <a:tblPr firstRow="1" bandRow="1">
                <a:tableStyleId>{8EC20E35-A176-4012-BC5E-935CFFF8708E}</a:tableStyleId>
              </a:tblPr>
              <a:tblGrid>
                <a:gridCol w="2065655">
                  <a:extLst>
                    <a:ext uri="{9D8B030D-6E8A-4147-A177-3AD203B41FA5}">
                      <a16:colId xmlns:a16="http://schemas.microsoft.com/office/drawing/2014/main" val="20000"/>
                    </a:ext>
                  </a:extLst>
                </a:gridCol>
              </a:tblGrid>
              <a:tr h="285488">
                <a:tc>
                  <a:txBody>
                    <a:bodyPr/>
                    <a:lstStyle/>
                    <a:p>
                      <a:pPr algn="l"/>
                      <a:r>
                        <a:rPr lang="en-US" altLang="en-US" sz="2800" b="0" i="1" dirty="0">
                          <a:solidFill>
                            <a:schemeClr val="tx1"/>
                          </a:solidFill>
                          <a:sym typeface="Symbol" panose="05050102010706020507" pitchFamily="18" charset="2"/>
                        </a:rPr>
                        <a:t>g</a:t>
                      </a:r>
                      <a:r>
                        <a:rPr lang="en-US" sz="2800" b="0" dirty="0">
                          <a:solidFill>
                            <a:schemeClr val="tx1"/>
                          </a:solidFill>
                        </a:rPr>
                        <a:t> </a:t>
                      </a:r>
                      <a:r>
                        <a:rPr lang="en-US" sz="2000" b="0" i="1" baseline="-25000" dirty="0" err="1">
                          <a:solidFill>
                            <a:schemeClr val="tx1"/>
                          </a:solidFill>
                        </a:rPr>
                        <a:t>avg</a:t>
                      </a:r>
                      <a:r>
                        <a:rPr lang="en-US" sz="2000" b="0" i="1" baseline="-25000" dirty="0">
                          <a:solidFill>
                            <a:schemeClr val="tx1"/>
                          </a:solidFill>
                        </a:rPr>
                        <a:t>(CPI)  </a:t>
                      </a:r>
                      <a:r>
                        <a:rPr lang="en-US" sz="2000" b="0" dirty="0">
                          <a:solidFill>
                            <a:schemeClr val="tx1"/>
                          </a:solidFill>
                        </a:rPr>
                        <a:t>(Student)</a:t>
                      </a:r>
                      <a:endParaRPr lang="en-US" sz="2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0"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10400321" y="5163129"/>
          <a:ext cx="1049655" cy="365760"/>
        </p:xfrm>
        <a:graphic>
          <a:graphicData uri="http://schemas.openxmlformats.org/drawingml/2006/table">
            <a:tbl>
              <a:tblPr firstRow="1" bandRow="1">
                <a:tableStyleId>{8EC20E35-A176-4012-BC5E-935CFFF8708E}</a:tableStyleId>
              </a:tblPr>
              <a:tblGrid>
                <a:gridCol w="1049655">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4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10408144" y="5526021"/>
          <a:ext cx="1097280" cy="82296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411480">
                <a:tc>
                  <a:txBody>
                    <a:bodyPr/>
                    <a:lstStyle/>
                    <a:p>
                      <a:pPr algn="l"/>
                      <a:r>
                        <a:rPr lang="en-US" b="1" u="none" dirty="0" err="1">
                          <a:solidFill>
                            <a:schemeClr val="tx1"/>
                          </a:solidFill>
                        </a:rPr>
                        <a:t>avg</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8.11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02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8"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left)">
                                      <p:cBhvr>
                                        <p:cTn id="71" dur="500"/>
                                        <p:tgtEl>
                                          <p:spTgt spid="26"/>
                                        </p:tgtEl>
                                      </p:cBhvr>
                                    </p:animEffect>
                                  </p:childTnLst>
                                </p:cTn>
                              </p:par>
                              <p:par>
                                <p:cTn id="72" presetID="22" presetClass="entr" presetSubtype="8"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left)">
                                      <p:cBhvr>
                                        <p:cTn id="74" dur="500"/>
                                        <p:tgtEl>
                                          <p:spTgt spid="27"/>
                                        </p:tgtEl>
                                      </p:cBhvr>
                                    </p:animEffect>
                                  </p:childTnLst>
                                </p:cTn>
                              </p:par>
                              <p:par>
                                <p:cTn id="75" presetID="22" presetClass="entr" presetSubtype="8"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par>
                                <p:cTn id="83" presetID="22" presetClass="entr" presetSubtype="8"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left)">
                                      <p:cBhvr>
                                        <p:cTn id="85" dur="5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left)">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par>
                                <p:cTn id="104" presetID="22" presetClass="entr" presetSubtype="8"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wipe(left)">
                                      <p:cBhvr>
                                        <p:cTn id="106" dur="500"/>
                                        <p:tgtEl>
                                          <p:spTgt spid="35"/>
                                        </p:tgtEl>
                                      </p:cBhvr>
                                    </p:animEffect>
                                  </p:childTnLst>
                                </p:cTn>
                              </p:par>
                              <p:par>
                                <p:cTn id="107" presetID="22" presetClass="entr" presetSubtype="8"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wipe(left)">
                                      <p:cBhvr>
                                        <p:cTn id="109" dur="500"/>
                                        <p:tgtEl>
                                          <p:spTgt spid="3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500"/>
                                        <p:tgtEl>
                                          <p:spTgt spid="37"/>
                                        </p:tgtEl>
                                      </p:cBhvr>
                                    </p:animEffect>
                                  </p:childTnLst>
                                </p:cTn>
                              </p:par>
                              <p:par>
                                <p:cTn id="115" presetID="22" presetClass="entr" presetSubtype="8"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wipe(left)">
                                      <p:cBhvr>
                                        <p:cTn id="122" dur="5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500"/>
                                        <p:tgtEl>
                                          <p:spTgt spid="4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Assignment Operator</a:t>
            </a:r>
          </a:p>
        </p:txBody>
      </p:sp>
      <p:sp>
        <p:nvSpPr>
          <p:cNvPr id="3" name="Content Placeholder 2"/>
          <p:cNvSpPr>
            <a:spLocks noGrp="1"/>
          </p:cNvSpPr>
          <p:nvPr>
            <p:ph idx="1"/>
          </p:nvPr>
        </p:nvSpPr>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tabLst>
                <a:tab pos="1658938" algn="l"/>
                <a:tab pos="3149600" algn="ctr"/>
                <a:tab pos="3425825" algn="l"/>
              </a:tabLst>
            </a:pPr>
            <a:r>
              <a:rPr lang="en-US" altLang="en-US" dirty="0"/>
              <a:t>Example: Find all </a:t>
            </a:r>
            <a:r>
              <a:rPr lang="en-US" altLang="en-US" dirty="0">
                <a:sym typeface="Symbol" panose="05050102010706020507" pitchFamily="18" charset="2"/>
              </a:rPr>
              <a:t>instructor in the “Physics” and Music department.</a:t>
            </a:r>
          </a:p>
          <a:p>
            <a:pPr marL="0" indent="0">
              <a:buNone/>
              <a:tabLst>
                <a:tab pos="1658938" algn="l"/>
                <a:tab pos="3149600" algn="ctr"/>
                <a:tab pos="3425825" algn="l"/>
              </a:tabLst>
            </a:pPr>
            <a:br>
              <a:rPr lang="en-US" altLang="en-US" dirty="0">
                <a:sym typeface="Symbol" panose="05050102010706020507" pitchFamily="18" charset="2"/>
              </a:rPr>
            </a:br>
            <a:r>
              <a:rPr lang="en-US" altLang="en-US" dirty="0">
                <a:sym typeface="Symbol" panose="05050102010706020507" pitchFamily="18" charset="2"/>
              </a:rPr>
              <a:t>               </a:t>
            </a:r>
            <a:r>
              <a:rPr lang="en-US" altLang="en-US" sz="2800" i="1" dirty="0">
                <a:sym typeface="Symbol" panose="05050102010706020507" pitchFamily="18" charset="2"/>
              </a:rPr>
              <a:t>Physics</a:t>
            </a:r>
            <a:r>
              <a:rPr lang="en-US" altLang="en-US" sz="2800" dirty="0">
                <a:sym typeface="Symbol" panose="05050102010706020507" pitchFamily="18" charset="2"/>
              </a:rPr>
              <a:t> </a:t>
            </a:r>
            <a:r>
              <a:rPr lang="en-US" altLang="en-US" sz="2800" b="1" dirty="0">
                <a:sym typeface="Wingdings" pitchFamily="2" charset="2"/>
              </a:rPr>
              <a:t> </a:t>
            </a:r>
            <a:r>
              <a:rPr lang="en-US" altLang="en-US" sz="3200" i="1" dirty="0">
                <a:sym typeface="Symbol" panose="05050102010706020507" pitchFamily="18" charset="2"/>
              </a:rPr>
              <a:t></a:t>
            </a:r>
            <a:r>
              <a:rPr lang="en-US" altLang="en-US" sz="3200" dirty="0">
                <a:sym typeface="Symbol" panose="05050102010706020507" pitchFamily="18" charset="2"/>
              </a:rPr>
              <a:t> </a:t>
            </a:r>
            <a:r>
              <a:rPr lang="en-US" altLang="en-US" sz="2800" i="1" baseline="-25000" dirty="0" err="1">
                <a:sym typeface="Symbol" panose="05050102010706020507" pitchFamily="18" charset="2"/>
              </a:rPr>
              <a:t>dept_name</a:t>
            </a:r>
            <a:r>
              <a:rPr lang="en-US" altLang="en-US" sz="2800" i="1" baseline="-25000" dirty="0">
                <a:sym typeface="Symbol" panose="05050102010706020507" pitchFamily="18" charset="2"/>
              </a:rPr>
              <a:t>=</a:t>
            </a:r>
            <a:r>
              <a:rPr lang="ja-JP" altLang="en-US" sz="2800" i="1" baseline="-25000" dirty="0">
                <a:sym typeface="Symbol" panose="05050102010706020507" pitchFamily="18" charset="2"/>
              </a:rPr>
              <a:t>“</a:t>
            </a:r>
            <a:r>
              <a:rPr lang="en-US" altLang="ja-JP" sz="2800" i="1" baseline="-25000" dirty="0">
                <a:sym typeface="Symbol" panose="05050102010706020507" pitchFamily="18" charset="2"/>
              </a:rPr>
              <a:t>Physics</a:t>
            </a:r>
            <a:r>
              <a:rPr lang="ja-JP" altLang="en-US" sz="2800" i="1" baseline="-25000" dirty="0">
                <a:sym typeface="Symbol" panose="05050102010706020507" pitchFamily="18" charset="2"/>
              </a:rPr>
              <a:t>” </a:t>
            </a:r>
            <a:r>
              <a:rPr lang="en-US" altLang="ja-JP" sz="2800" dirty="0">
                <a:sym typeface="Symbol" panose="05050102010706020507" pitchFamily="18" charset="2"/>
              </a:rPr>
              <a:t>(</a:t>
            </a:r>
            <a:r>
              <a:rPr lang="en-US" altLang="ja-JP" sz="2800" i="1" dirty="0">
                <a:sym typeface="Symbol" panose="05050102010706020507" pitchFamily="18" charset="2"/>
              </a:rPr>
              <a:t>instructor</a:t>
            </a:r>
            <a:r>
              <a:rPr lang="en-US" altLang="ja-JP" sz="2800" dirty="0">
                <a:sym typeface="Symbol" panose="05050102010706020507" pitchFamily="18" charset="2"/>
              </a:rPr>
              <a:t>)</a:t>
            </a:r>
          </a:p>
          <a:p>
            <a:pPr lvl="1">
              <a:buNone/>
              <a:tabLst>
                <a:tab pos="1658938" algn="l"/>
                <a:tab pos="3149600" algn="ctr"/>
                <a:tab pos="3425825" algn="l"/>
              </a:tabLst>
            </a:pPr>
            <a:r>
              <a:rPr lang="en-US" altLang="en-US" sz="2800" dirty="0">
                <a:sym typeface="Symbol" panose="05050102010706020507" pitchFamily="18" charset="2"/>
              </a:rPr>
              <a:t>       </a:t>
            </a:r>
            <a:r>
              <a:rPr lang="en-US" altLang="en-US" sz="2800" i="1" dirty="0">
                <a:sym typeface="Symbol" panose="05050102010706020507" pitchFamily="18" charset="2"/>
              </a:rPr>
              <a:t>Music</a:t>
            </a:r>
            <a:r>
              <a:rPr lang="en-US" altLang="en-US" sz="2800" dirty="0">
                <a:sym typeface="Symbol" panose="05050102010706020507" pitchFamily="18" charset="2"/>
              </a:rPr>
              <a:t> </a:t>
            </a:r>
            <a:r>
              <a:rPr lang="en-US" altLang="en-US" sz="2800" b="1" dirty="0">
                <a:sym typeface="Wingdings" pitchFamily="2" charset="2"/>
              </a:rPr>
              <a:t> </a:t>
            </a:r>
            <a:r>
              <a:rPr lang="en-US" altLang="en-US" sz="3200" i="1" dirty="0">
                <a:sym typeface="Symbol" panose="05050102010706020507" pitchFamily="18" charset="2"/>
              </a:rPr>
              <a:t></a:t>
            </a:r>
            <a:r>
              <a:rPr lang="en-US" altLang="en-US" sz="3200" dirty="0">
                <a:sym typeface="Symbol" panose="05050102010706020507" pitchFamily="18" charset="2"/>
              </a:rPr>
              <a:t> </a:t>
            </a:r>
            <a:r>
              <a:rPr lang="en-US" altLang="en-US" sz="3200" i="1" baseline="-25000" dirty="0" err="1">
                <a:sym typeface="Symbol" panose="05050102010706020507" pitchFamily="18" charset="2"/>
              </a:rPr>
              <a:t>dept_name</a:t>
            </a:r>
            <a:r>
              <a:rPr lang="en-US" altLang="en-US" sz="3200" i="1" baseline="-25000" dirty="0">
                <a:sym typeface="Symbol" panose="05050102010706020507" pitchFamily="18" charset="2"/>
              </a:rPr>
              <a:t>=</a:t>
            </a:r>
            <a:r>
              <a:rPr lang="ja-JP" altLang="en-US" sz="3200" i="1" baseline="-25000" dirty="0">
                <a:sym typeface="Symbol" panose="05050102010706020507" pitchFamily="18" charset="2"/>
              </a:rPr>
              <a:t>“</a:t>
            </a:r>
            <a:r>
              <a:rPr lang="en-US" altLang="ja-JP" sz="3200" i="1" baseline="-25000" dirty="0">
                <a:sym typeface="Symbol" panose="05050102010706020507" pitchFamily="18" charset="2"/>
              </a:rPr>
              <a:t>Music” </a:t>
            </a:r>
            <a:r>
              <a:rPr lang="en-US" altLang="ja-JP" sz="2800" dirty="0">
                <a:sym typeface="Symbol" panose="05050102010706020507" pitchFamily="18" charset="2"/>
              </a:rPr>
              <a:t>(</a:t>
            </a:r>
            <a:r>
              <a:rPr lang="en-US" altLang="ja-JP" sz="2800" i="1" dirty="0">
                <a:sym typeface="Symbol" panose="05050102010706020507" pitchFamily="18" charset="2"/>
              </a:rPr>
              <a:t>instructor</a:t>
            </a:r>
            <a:r>
              <a:rPr lang="en-US" altLang="ja-JP" sz="2800" dirty="0">
                <a:sym typeface="Symbol" panose="05050102010706020507" pitchFamily="18" charset="2"/>
              </a:rPr>
              <a:t>)</a:t>
            </a:r>
          </a:p>
          <a:p>
            <a:pPr lvl="1">
              <a:buNone/>
              <a:tabLst>
                <a:tab pos="1658938" algn="l"/>
                <a:tab pos="3149600" algn="ctr"/>
                <a:tab pos="3425825" algn="l"/>
              </a:tabLst>
            </a:pPr>
            <a:r>
              <a:rPr lang="en-US" altLang="en-US" sz="2800" dirty="0">
                <a:sym typeface="Symbol" panose="05050102010706020507" pitchFamily="18" charset="2"/>
              </a:rPr>
              <a:t>       </a:t>
            </a:r>
            <a:r>
              <a:rPr lang="en-US" altLang="en-US" sz="2800" i="1" dirty="0">
                <a:sym typeface="Symbol" panose="05050102010706020507" pitchFamily="18" charset="2"/>
              </a:rPr>
              <a:t>Physics</a:t>
            </a:r>
            <a:r>
              <a:rPr lang="en-US" altLang="en-US" sz="2800" dirty="0">
                <a:sym typeface="Symbol" panose="05050102010706020507" pitchFamily="18" charset="2"/>
              </a:rPr>
              <a:t> </a:t>
            </a:r>
            <a:r>
              <a:rPr lang="en-US" altLang="en-US" sz="2800" dirty="0"/>
              <a:t> </a:t>
            </a:r>
            <a:r>
              <a:rPr lang="en-US" altLang="en-US" sz="2800" dirty="0">
                <a:sym typeface="Symbol" panose="05050102010706020507" pitchFamily="18" charset="2"/>
              </a:rPr>
              <a:t> </a:t>
            </a:r>
            <a:r>
              <a:rPr lang="en-US" altLang="en-US" sz="2800" i="1" dirty="0">
                <a:sym typeface="Symbol" panose="05050102010706020507" pitchFamily="18" charset="2"/>
              </a:rPr>
              <a:t>Music</a:t>
            </a:r>
          </a:p>
          <a:p>
            <a:pPr lvl="1">
              <a:buNone/>
              <a:tabLst>
                <a:tab pos="1658938" algn="l"/>
                <a:tab pos="3149600" algn="ctr"/>
                <a:tab pos="3425825" algn="l"/>
              </a:tabLst>
            </a:pPr>
            <a:r>
              <a:rPr lang="en-US" altLang="en-US" sz="1100" dirty="0">
                <a:sym typeface="Symbol" panose="05050102010706020507" pitchFamily="18" charset="2"/>
              </a:rPr>
              <a:t> </a:t>
            </a:r>
          </a:p>
          <a:p>
            <a:pPr>
              <a:tabLst>
                <a:tab pos="1658938" algn="l"/>
                <a:tab pos="3149600" algn="ctr"/>
                <a:tab pos="3425825"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endParaRPr lang="en-IN" dirty="0"/>
          </a:p>
        </p:txBody>
      </p:sp>
    </p:spTree>
    <p:extLst>
      <p:ext uri="{BB962C8B-B14F-4D97-AF65-F5344CB8AC3E}">
        <p14:creationId xmlns:p14="http://schemas.microsoft.com/office/powerpoint/2010/main" val="25181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t>Equivalent Queries</a:t>
            </a:r>
            <a:endParaRPr lang="en-IN" dirty="0"/>
          </a:p>
        </p:txBody>
      </p:sp>
      <p:sp>
        <p:nvSpPr>
          <p:cNvPr id="3" name="Content Placeholder 2"/>
          <p:cNvSpPr>
            <a:spLocks noGrp="1"/>
          </p:cNvSpPr>
          <p:nvPr>
            <p:ph idx="1"/>
          </p:nvPr>
        </p:nvSpPr>
        <p:spPr/>
        <p:txBody>
          <a:bodyPr/>
          <a:lstStyle/>
          <a:p>
            <a:pPr marL="0" indent="0">
              <a:buNone/>
            </a:pPr>
            <a:r>
              <a:rPr lang="en-US" altLang="en-US" dirty="0"/>
              <a:t>There is more than one way to write a query in relational algebra. </a:t>
            </a:r>
          </a:p>
          <a:p>
            <a:pPr marL="0" indent="0">
              <a:buNone/>
            </a:pPr>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10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1000" dirty="0">
                <a:sym typeface="Symbol" panose="05050102010706020507" pitchFamily="18" charset="2"/>
              </a:rPr>
              <a:t> </a:t>
            </a:r>
          </a:p>
          <a:p>
            <a:pPr marL="0" indent="0">
              <a:buNone/>
              <a:tabLst>
                <a:tab pos="1658938" algn="l"/>
                <a:tab pos="3149600" algn="ctr"/>
                <a:tab pos="3425825" algn="l"/>
              </a:tabLst>
            </a:pPr>
            <a:endParaRPr lang="en-US" altLang="en-US" dirty="0">
              <a:sym typeface="Symbol" panose="05050102010706020507" pitchFamily="18" charset="2"/>
            </a:endParaRPr>
          </a:p>
          <a:p>
            <a:pPr marL="0" indent="0">
              <a:buNone/>
              <a:tabLst>
                <a:tab pos="1658938" algn="l"/>
                <a:tab pos="3149600" algn="ctr"/>
                <a:tab pos="3425825" algn="l"/>
              </a:tabLst>
            </a:pPr>
            <a:r>
              <a:rPr lang="en-US" altLang="en-US" dirty="0">
                <a:sym typeface="Symbol" panose="05050102010706020507" pitchFamily="18" charset="2"/>
              </a:rPr>
              <a:t>The two queries are not identical; they are, however, equivalent -- they give the same result on any database.</a:t>
            </a:r>
          </a:p>
          <a:p>
            <a:endParaRPr lang="en-IN" dirty="0"/>
          </a:p>
        </p:txBody>
      </p:sp>
    </p:spTree>
    <p:extLst>
      <p:ext uri="{BB962C8B-B14F-4D97-AF65-F5344CB8AC3E}">
        <p14:creationId xmlns:p14="http://schemas.microsoft.com/office/powerpoint/2010/main" val="646353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10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1000" dirty="0">
                    <a:sym typeface="Symbol" panose="05050102010706020507" pitchFamily="18" charset="2"/>
                  </a:rPr>
                  <a:t> </a:t>
                </a:r>
              </a:p>
              <a:p>
                <a:pPr>
                  <a:tabLst>
                    <a:tab pos="1658938" algn="l"/>
                    <a:tab pos="3149600" algn="ctr"/>
                    <a:tab pos="3425825" algn="l"/>
                  </a:tabLst>
                </a:pPr>
                <a:r>
                  <a:rPr lang="en-US" altLang="en-US" dirty="0">
                    <a:sym typeface="Symbol" panose="05050102010706020507" pitchFamily="18" charset="2"/>
                  </a:rPr>
                  <a:t>The two queries are not identical; they are, however, equivalent -- they give the same result on any database.</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418" r="-818"/>
                </a:stretch>
              </a:blipFill>
            </p:spPr>
            <p:txBody>
              <a:bodyPr/>
              <a:lstStyle/>
              <a:p>
                <a:r>
                  <a:rPr lang="en-IN">
                    <a:noFill/>
                  </a:rPr>
                  <a:t> </a:t>
                </a:r>
              </a:p>
            </p:txBody>
          </p:sp>
        </mc:Fallback>
      </mc:AlternateContent>
    </p:spTree>
    <p:extLst>
      <p:ext uri="{BB962C8B-B14F-4D97-AF65-F5344CB8AC3E}">
        <p14:creationId xmlns:p14="http://schemas.microsoft.com/office/powerpoint/2010/main" val="452965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a:t>
            </a:r>
          </a:p>
        </p:txBody>
      </p:sp>
      <p:sp>
        <p:nvSpPr>
          <p:cNvPr id="3" name="Content Placeholder 2"/>
          <p:cNvSpPr>
            <a:spLocks noGrp="1"/>
          </p:cNvSpPr>
          <p:nvPr>
            <p:ph idx="1"/>
          </p:nvPr>
        </p:nvSpPr>
        <p:spPr/>
        <p:txBody>
          <a:bodyPr/>
          <a:lstStyle/>
          <a:p>
            <a:pPr marL="0" indent="0">
              <a:buNone/>
            </a:pPr>
            <a:r>
              <a:rPr lang="en-IN" b="1" dirty="0"/>
              <a:t>1. </a:t>
            </a:r>
            <a:r>
              <a:rPr lang="en-IN" dirty="0"/>
              <a:t>Consider the relations r</a:t>
            </a:r>
            <a:r>
              <a:rPr lang="en-IN" baseline="-25000" dirty="0"/>
              <a:t>1</a:t>
            </a:r>
            <a:r>
              <a:rPr lang="en-IN" dirty="0"/>
              <a:t>(P, Q, R) and r</a:t>
            </a:r>
            <a:r>
              <a:rPr lang="en-IN" baseline="-25000" dirty="0"/>
              <a:t>2</a:t>
            </a:r>
            <a:r>
              <a:rPr lang="en-IN" dirty="0"/>
              <a:t>(R, S, T) with primary keys P and R respectively. The relation r</a:t>
            </a:r>
            <a:r>
              <a:rPr lang="en-IN" baseline="-25000" dirty="0"/>
              <a:t>1</a:t>
            </a:r>
            <a:r>
              <a:rPr lang="en-IN" dirty="0"/>
              <a:t> contains 2000 tuples and r</a:t>
            </a:r>
            <a:r>
              <a:rPr lang="en-IN" baseline="-25000" dirty="0"/>
              <a:t>2</a:t>
            </a:r>
            <a:r>
              <a:rPr lang="en-IN" dirty="0"/>
              <a:t> contains 2500 tuples. The maximum size of the join r</a:t>
            </a:r>
            <a:r>
              <a:rPr lang="en-IN" baseline="-25000" dirty="0"/>
              <a:t>1</a:t>
            </a:r>
            <a:r>
              <a:rPr lang="en-IN" dirty="0"/>
              <a:t>⋈ r</a:t>
            </a:r>
            <a:r>
              <a:rPr lang="en-IN" baseline="-25000" dirty="0"/>
              <a:t>2</a:t>
            </a:r>
            <a:r>
              <a:rPr lang="en-IN" dirty="0"/>
              <a:t> is.</a:t>
            </a:r>
          </a:p>
          <a:p>
            <a:pPr marL="0" indent="0" algn="l">
              <a:buNone/>
            </a:pPr>
            <a:r>
              <a:rPr lang="pt-BR" b="1" dirty="0"/>
              <a:t>(A)</a:t>
            </a:r>
            <a:r>
              <a:rPr lang="pt-BR" dirty="0"/>
              <a:t> 2000</a:t>
            </a:r>
            <a:br>
              <a:rPr lang="pt-BR" dirty="0"/>
            </a:br>
            <a:r>
              <a:rPr lang="pt-BR" b="1" dirty="0"/>
              <a:t>(B)</a:t>
            </a:r>
            <a:r>
              <a:rPr lang="pt-BR" dirty="0"/>
              <a:t> 2500</a:t>
            </a:r>
            <a:br>
              <a:rPr lang="pt-BR" dirty="0"/>
            </a:br>
            <a:r>
              <a:rPr lang="pt-BR" b="1" dirty="0"/>
              <a:t>(C)</a:t>
            </a:r>
            <a:r>
              <a:rPr lang="pt-BR" dirty="0"/>
              <a:t> 4500</a:t>
            </a:r>
            <a:br>
              <a:rPr lang="pt-BR" dirty="0"/>
            </a:br>
            <a:r>
              <a:rPr lang="pt-BR" b="1" dirty="0"/>
              <a:t>(D)</a:t>
            </a:r>
            <a:r>
              <a:rPr lang="pt-BR" dirty="0"/>
              <a:t> 5000</a:t>
            </a:r>
          </a:p>
          <a:p>
            <a:pPr marL="0" indent="0">
              <a:buNone/>
            </a:pPr>
            <a:endParaRPr lang="pt-BR" dirty="0"/>
          </a:p>
          <a:p>
            <a:pPr marL="0" indent="0">
              <a:buNone/>
            </a:pPr>
            <a:r>
              <a:rPr lang="en-IN" b="1" dirty="0"/>
              <a:t>2. </a:t>
            </a:r>
            <a:r>
              <a:rPr lang="en-IN" dirty="0"/>
              <a:t>Consider a database table T containing two columns X and Y each of type integer. After the creation of the table, one record (X=1, Y=1) is inserted in the table.</a:t>
            </a:r>
          </a:p>
          <a:p>
            <a:pPr marL="0" indent="0">
              <a:buNone/>
            </a:pPr>
            <a:r>
              <a:rPr lang="en-IN" sz="1800" dirty="0"/>
              <a:t>Let MX and MY denote the respective maximum values of X and Y among all records in the table at any point in time. Using MX and MY, new records are inserted in the table 128 times with X and Y values being MX+1, 2*MY+1 respectively. It may be noted that each time after the insertion, values of MX and MY change. What will be the output of the following SQL query after the steps mentioned above are carried out?</a:t>
            </a:r>
          </a:p>
          <a:p>
            <a:pPr marL="0" indent="0">
              <a:buNone/>
            </a:pPr>
            <a:r>
              <a:rPr lang="en-IN" sz="1800" dirty="0"/>
              <a:t>		SELECT Y FROM T WHERE X=7;  </a:t>
            </a:r>
          </a:p>
          <a:p>
            <a:endParaRPr lang="en-IN" dirty="0"/>
          </a:p>
        </p:txBody>
      </p:sp>
    </p:spTree>
    <p:extLst>
      <p:ext uri="{BB962C8B-B14F-4D97-AF65-F5344CB8AC3E}">
        <p14:creationId xmlns:p14="http://schemas.microsoft.com/office/powerpoint/2010/main" val="57933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4CE3-2308-48AF-BAD0-2D10E7092436}"/>
              </a:ext>
            </a:extLst>
          </p:cNvPr>
          <p:cNvSpPr>
            <a:spLocks noGrp="1"/>
          </p:cNvSpPr>
          <p:nvPr>
            <p:ph type="title"/>
          </p:nvPr>
        </p:nvSpPr>
        <p:spPr/>
        <p:txBody>
          <a:bodyPr/>
          <a:lstStyle/>
          <a:p>
            <a:r>
              <a:rPr lang="en-US" dirty="0"/>
              <a:t>Exercise 1</a:t>
            </a:r>
            <a:endParaRPr lang="en-IN" dirty="0"/>
          </a:p>
        </p:txBody>
      </p:sp>
      <p:sp>
        <p:nvSpPr>
          <p:cNvPr id="4" name="Content Placeholder 2"/>
          <p:cNvSpPr>
            <a:spLocks noGrp="1"/>
          </p:cNvSpPr>
          <p:nvPr>
            <p:ph idx="1"/>
          </p:nvPr>
        </p:nvSpPr>
        <p:spPr/>
        <p:txBody>
          <a:bodyPr/>
          <a:lstStyle/>
          <a:p>
            <a:pPr marL="0" indent="0">
              <a:buNone/>
            </a:pPr>
            <a:r>
              <a:rPr lang="en-IN" sz="2000" b="1" i="1" dirty="0">
                <a:latin typeface="Arial" panose="020B0604020202020204" pitchFamily="34" charset="0"/>
                <a:cs typeface="Arial" panose="020B0604020202020204" pitchFamily="34" charset="0"/>
              </a:rPr>
              <a:t>employee</a:t>
            </a:r>
            <a:r>
              <a:rPr lang="en-IN" sz="2000"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name</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street</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city</a:t>
            </a:r>
            <a:r>
              <a:rPr lang="en-IN" sz="2000" dirty="0">
                <a:latin typeface="Arial" panose="020B0604020202020204" pitchFamily="34" charset="0"/>
                <a:cs typeface="Arial" panose="020B0604020202020204" pitchFamily="34" charset="0"/>
              </a:rPr>
              <a:t>)</a:t>
            </a:r>
          </a:p>
          <a:p>
            <a:pPr marL="0" indent="0">
              <a:buNone/>
            </a:pPr>
            <a:r>
              <a:rPr lang="en-IN" sz="2000" b="1" i="1" dirty="0">
                <a:latin typeface="Arial" panose="020B0604020202020204" pitchFamily="34" charset="0"/>
                <a:cs typeface="Arial" panose="020B0604020202020204" pitchFamily="34" charset="0"/>
              </a:rPr>
              <a:t>works</a:t>
            </a:r>
            <a:r>
              <a:rPr lang="en-IN" sz="2000"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name</a:t>
            </a:r>
            <a:r>
              <a:rPr lang="en-IN" sz="2000" dirty="0">
                <a:latin typeface="Arial" panose="020B0604020202020204" pitchFamily="34" charset="0"/>
                <a:cs typeface="Arial" panose="020B0604020202020204" pitchFamily="34" charset="0"/>
              </a:rPr>
              <a:t>, </a:t>
            </a:r>
            <a:r>
              <a:rPr lang="en-IN" sz="2000" i="1" dirty="0" err="1">
                <a:latin typeface="Arial" panose="020B0604020202020204" pitchFamily="34" charset="0"/>
                <a:cs typeface="Arial" panose="020B0604020202020204" pitchFamily="34" charset="0"/>
              </a:rPr>
              <a:t>cname</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salary</a:t>
            </a:r>
            <a:r>
              <a:rPr lang="en-IN" sz="2000" dirty="0">
                <a:latin typeface="Arial" panose="020B0604020202020204" pitchFamily="34" charset="0"/>
                <a:cs typeface="Arial" panose="020B0604020202020204" pitchFamily="34" charset="0"/>
              </a:rPr>
              <a:t>)</a:t>
            </a:r>
          </a:p>
          <a:p>
            <a:pPr marL="0" indent="0">
              <a:buNone/>
            </a:pPr>
            <a:r>
              <a:rPr lang="en-IN" sz="2000" b="1" i="1" dirty="0">
                <a:latin typeface="Arial" panose="020B0604020202020204" pitchFamily="34" charset="0"/>
                <a:cs typeface="Arial" panose="020B0604020202020204" pitchFamily="34" charset="0"/>
              </a:rPr>
              <a:t>company </a:t>
            </a:r>
            <a:r>
              <a:rPr lang="en-IN" sz="2000" dirty="0">
                <a:latin typeface="Arial" panose="020B0604020202020204" pitchFamily="34" charset="0"/>
                <a:cs typeface="Arial" panose="020B0604020202020204" pitchFamily="34" charset="0"/>
              </a:rPr>
              <a:t>(</a:t>
            </a:r>
            <a:r>
              <a:rPr lang="en-IN" sz="2000" i="1" dirty="0" err="1">
                <a:latin typeface="Arial" panose="020B0604020202020204" pitchFamily="34" charset="0"/>
                <a:cs typeface="Arial" panose="020B0604020202020204" pitchFamily="34" charset="0"/>
              </a:rPr>
              <a:t>cname</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city</a:t>
            </a:r>
            <a:r>
              <a:rPr lang="en-IN" sz="2000" dirty="0">
                <a:latin typeface="Arial" panose="020B0604020202020204" pitchFamily="34" charset="0"/>
                <a:cs typeface="Arial" panose="020B0604020202020204" pitchFamily="34" charset="0"/>
              </a:rPr>
              <a:t>)</a:t>
            </a:r>
          </a:p>
          <a:p>
            <a:pPr marL="0" indent="0">
              <a:buNone/>
            </a:pPr>
            <a:endParaRPr lang="en-IN" sz="2000" dirty="0">
              <a:latin typeface="Arial" panose="020B0604020202020204" pitchFamily="34" charset="0"/>
              <a:cs typeface="Arial" panose="020B0604020202020204" pitchFamily="34" charset="0"/>
            </a:endParaRPr>
          </a:p>
          <a:p>
            <a:pPr>
              <a:buFont typeface="+mj-lt"/>
              <a:buAutoNum type="arabicPeriod"/>
            </a:pPr>
            <a:r>
              <a:rPr lang="en-IN" sz="2000" dirty="0"/>
              <a:t>Find the names of all employees who live in city “Miami”.</a:t>
            </a:r>
          </a:p>
          <a:p>
            <a:pPr>
              <a:buFont typeface="+mj-lt"/>
              <a:buAutoNum type="arabicPeriod"/>
            </a:pPr>
            <a:endParaRPr lang="en-IN" sz="2000" dirty="0"/>
          </a:p>
          <a:p>
            <a:pPr>
              <a:buFont typeface="+mj-lt"/>
              <a:buAutoNum type="arabicPeriod"/>
            </a:pPr>
            <a:endParaRPr lang="en-IN" sz="2000" dirty="0"/>
          </a:p>
          <a:p>
            <a:pPr>
              <a:buFont typeface="+mj-lt"/>
              <a:buAutoNum type="arabicPeriod"/>
            </a:pPr>
            <a:r>
              <a:rPr lang="en-IN" sz="2000" dirty="0"/>
              <a:t>Find the names of all employees whose salary is greater than $100,000.</a:t>
            </a:r>
          </a:p>
          <a:p>
            <a:pPr>
              <a:buFont typeface="+mj-lt"/>
              <a:buAutoNum type="arabicPeriod"/>
            </a:pPr>
            <a:endParaRPr lang="en-IN" sz="2000" dirty="0"/>
          </a:p>
          <a:p>
            <a:pPr>
              <a:buFont typeface="+mj-lt"/>
              <a:buAutoNum type="arabicPeriod"/>
            </a:pPr>
            <a:endParaRPr lang="en-IN" sz="2000" dirty="0"/>
          </a:p>
          <a:p>
            <a:pPr>
              <a:buFont typeface="+mj-lt"/>
              <a:buAutoNum type="arabicPeriod"/>
            </a:pPr>
            <a:r>
              <a:rPr lang="en-IN" sz="2000" dirty="0"/>
              <a:t>Find the names of all employees who live in “Miami” and whose salary is greater than $100,000.</a:t>
            </a:r>
          </a:p>
          <a:p>
            <a:pPr>
              <a:buFont typeface="+mj-lt"/>
              <a:buAutoNum type="arabicPeriod"/>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49796" y="3005491"/>
            <a:ext cx="4267200" cy="428625"/>
          </a:xfrm>
          <a:prstGeom prst="rect">
            <a:avLst/>
          </a:prstGeom>
        </p:spPr>
      </p:pic>
      <p:pic>
        <p:nvPicPr>
          <p:cNvPr id="6" name="Picture 5"/>
          <p:cNvPicPr>
            <a:picLocks noChangeAspect="1"/>
          </p:cNvPicPr>
          <p:nvPr/>
        </p:nvPicPr>
        <p:blipFill>
          <a:blip r:embed="rId3"/>
          <a:stretch>
            <a:fillRect/>
          </a:stretch>
        </p:blipFill>
        <p:spPr>
          <a:xfrm>
            <a:off x="1149796" y="4179407"/>
            <a:ext cx="3810000" cy="361950"/>
          </a:xfrm>
          <a:prstGeom prst="rect">
            <a:avLst/>
          </a:prstGeom>
        </p:spPr>
      </p:pic>
      <p:pic>
        <p:nvPicPr>
          <p:cNvPr id="7" name="Picture 6"/>
          <p:cNvPicPr>
            <a:picLocks noChangeAspect="1"/>
          </p:cNvPicPr>
          <p:nvPr/>
        </p:nvPicPr>
        <p:blipFill>
          <a:blip r:embed="rId4"/>
          <a:stretch>
            <a:fillRect/>
          </a:stretch>
        </p:blipFill>
        <p:spPr>
          <a:xfrm>
            <a:off x="1038807" y="6019217"/>
            <a:ext cx="7524750" cy="495300"/>
          </a:xfrm>
          <a:prstGeom prst="rect">
            <a:avLst/>
          </a:prstGeom>
        </p:spPr>
      </p:pic>
      <p:pic>
        <p:nvPicPr>
          <p:cNvPr id="8" name="Picture 7"/>
          <p:cNvPicPr>
            <a:picLocks noChangeAspect="1"/>
          </p:cNvPicPr>
          <p:nvPr/>
        </p:nvPicPr>
        <p:blipFill>
          <a:blip r:embed="rId5"/>
          <a:stretch>
            <a:fillRect/>
          </a:stretch>
        </p:blipFill>
        <p:spPr>
          <a:xfrm>
            <a:off x="1149796" y="5286648"/>
            <a:ext cx="6934200" cy="476250"/>
          </a:xfrm>
          <a:prstGeom prst="rect">
            <a:avLst/>
          </a:prstGeom>
        </p:spPr>
      </p:pic>
    </p:spTree>
    <p:extLst>
      <p:ext uri="{BB962C8B-B14F-4D97-AF65-F5344CB8AC3E}">
        <p14:creationId xmlns:p14="http://schemas.microsoft.com/office/powerpoint/2010/main" val="8969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Key</a:t>
            </a:r>
          </a:p>
        </p:txBody>
      </p:sp>
      <p:sp>
        <p:nvSpPr>
          <p:cNvPr id="3" name="Content Placeholder 2"/>
          <p:cNvSpPr>
            <a:spLocks noGrp="1"/>
          </p:cNvSpPr>
          <p:nvPr>
            <p:ph idx="1"/>
          </p:nvPr>
        </p:nvSpPr>
        <p:spPr/>
        <p:txBody>
          <a:bodyPr/>
          <a:lstStyle/>
          <a:p>
            <a:r>
              <a:rPr lang="en-US" dirty="0"/>
              <a:t>A super key is a set of one or more </a:t>
            </a:r>
            <a:r>
              <a:rPr lang="en-US" b="1" dirty="0">
                <a:solidFill>
                  <a:schemeClr val="accent6"/>
                </a:solidFill>
              </a:rPr>
              <a:t>attributes whose values uniquely identifies each record</a:t>
            </a:r>
            <a:r>
              <a:rPr lang="en-US" dirty="0"/>
              <a:t> within a relation (table).</a:t>
            </a:r>
          </a:p>
        </p:txBody>
      </p:sp>
      <p:graphicFrame>
        <p:nvGraphicFramePr>
          <p:cNvPr id="10"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2663819" y="2977039"/>
          <a:ext cx="5821620" cy="3291840"/>
        </p:xfrm>
        <a:graphic>
          <a:graphicData uri="http://schemas.openxmlformats.org/drawingml/2006/table">
            <a:tbl>
              <a:tblPr firstRow="1" bandRow="1">
                <a:tableStyleId>{8EC20E35-A176-4012-BC5E-935CFFF8708E}</a:tableStyleId>
              </a:tblPr>
              <a:tblGrid>
                <a:gridCol w="1587818">
                  <a:extLst>
                    <a:ext uri="{9D8B030D-6E8A-4147-A177-3AD203B41FA5}">
                      <a16:colId xmlns:a16="http://schemas.microsoft.com/office/drawing/2014/main" val="20001"/>
                    </a:ext>
                  </a:extLst>
                </a:gridCol>
                <a:gridCol w="844868">
                  <a:extLst>
                    <a:ext uri="{9D8B030D-6E8A-4147-A177-3AD203B41FA5}">
                      <a16:colId xmlns:a16="http://schemas.microsoft.com/office/drawing/2014/main" val="20000"/>
                    </a:ext>
                  </a:extLst>
                </a:gridCol>
                <a:gridCol w="878205">
                  <a:extLst>
                    <a:ext uri="{9D8B030D-6E8A-4147-A177-3AD203B41FA5}">
                      <a16:colId xmlns:a16="http://schemas.microsoft.com/office/drawing/2014/main" val="20002"/>
                    </a:ext>
                  </a:extLst>
                </a:gridCol>
                <a:gridCol w="638493">
                  <a:extLst>
                    <a:ext uri="{9D8B030D-6E8A-4147-A177-3AD203B41FA5}">
                      <a16:colId xmlns:a16="http://schemas.microsoft.com/office/drawing/2014/main" val="20003"/>
                    </a:ext>
                  </a:extLst>
                </a:gridCol>
                <a:gridCol w="551180">
                  <a:extLst>
                    <a:ext uri="{9D8B030D-6E8A-4147-A177-3AD203B41FA5}">
                      <a16:colId xmlns:a16="http://schemas.microsoft.com/office/drawing/2014/main" val="20004"/>
                    </a:ext>
                  </a:extLst>
                </a:gridCol>
                <a:gridCol w="857568">
                  <a:extLst>
                    <a:ext uri="{9D8B030D-6E8A-4147-A177-3AD203B41FA5}">
                      <a16:colId xmlns:a16="http://schemas.microsoft.com/office/drawing/2014/main" val="20005"/>
                    </a:ext>
                  </a:extLst>
                </a:gridCol>
                <a:gridCol w="463488">
                  <a:extLst>
                    <a:ext uri="{9D8B030D-6E8A-4147-A177-3AD203B41FA5}">
                      <a16:colId xmlns:a16="http://schemas.microsoft.com/office/drawing/2014/main" val="20006"/>
                    </a:ext>
                  </a:extLst>
                </a:gridCol>
              </a:tblGrid>
              <a:tr h="411480">
                <a:tc>
                  <a:txBody>
                    <a:bodyPr/>
                    <a:lstStyle/>
                    <a:p>
                      <a:pPr algn="l"/>
                      <a:r>
                        <a:rPr lang="en-US" b="1" dirty="0" err="1">
                          <a:solidFill>
                            <a:schemeClr val="tx1"/>
                          </a:solidFill>
                        </a:rPr>
                        <a:t>EnrollNo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err="1">
                          <a:solidFill>
                            <a:schemeClr val="tx1"/>
                          </a:solidFill>
                          <a:latin typeface="+mn-lt"/>
                          <a:ea typeface="+mn-ea"/>
                          <a:cs typeface="+mn-cs"/>
                        </a:rPr>
                        <a:t>Sem</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a:solidFill>
                            <a:schemeClr val="tx1"/>
                          </a:solidFill>
                        </a:rPr>
                        <a:t>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a:solidFill>
                            <a:schemeClr val="tx1"/>
                          </a:solidFill>
                          <a:latin typeface="+mn-lt"/>
                          <a:ea typeface="+mn-ea"/>
                          <a:cs typeface="+mn-cs"/>
                        </a:rPr>
                        <a:t>BL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dirty="0"/>
                        <a:t>190540107001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Raju</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190540107002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190540106001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Mayur</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190540106002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Nilesh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180540107001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Hitesh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180540106001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Tarun</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180540106002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CI</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1" name="Rounded Rectangle 10"/>
          <p:cNvSpPr/>
          <p:nvPr/>
        </p:nvSpPr>
        <p:spPr>
          <a:xfrm>
            <a:off x="2674185" y="2958206"/>
            <a:ext cx="1584961" cy="3310128"/>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2521787" y="1874737"/>
            <a:ext cx="1737360" cy="731520"/>
          </a:xfrm>
          <a:prstGeom prst="wedgeRoundRectCallout">
            <a:avLst>
              <a:gd name="adj1" fmla="val -21348"/>
              <a:gd name="adj2" fmla="val 9697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 Key</a:t>
            </a:r>
          </a:p>
          <a:p>
            <a:pPr algn="ctr"/>
            <a:r>
              <a:rPr lang="en-US" sz="2000" dirty="0" err="1">
                <a:solidFill>
                  <a:schemeClr val="tx1"/>
                </a:solidFill>
              </a:rPr>
              <a:t>EnrollNo</a:t>
            </a:r>
            <a:endParaRPr lang="en-US" sz="2000" dirty="0">
              <a:solidFill>
                <a:schemeClr val="tx1"/>
              </a:solidFill>
            </a:endParaRPr>
          </a:p>
        </p:txBody>
      </p:sp>
      <p:sp>
        <p:nvSpPr>
          <p:cNvPr id="13" name="Rounded Rectangle 12"/>
          <p:cNvSpPr/>
          <p:nvPr/>
        </p:nvSpPr>
        <p:spPr>
          <a:xfrm>
            <a:off x="4259146" y="2962971"/>
            <a:ext cx="2363327" cy="3320166"/>
          </a:xfrm>
          <a:prstGeom prst="roundRect">
            <a:avLst>
              <a:gd name="adj" fmla="val 4514"/>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4531330" y="1874737"/>
            <a:ext cx="2560320" cy="731520"/>
          </a:xfrm>
          <a:prstGeom prst="wedgeRoundRectCallout">
            <a:avLst>
              <a:gd name="adj1" fmla="val -21233"/>
              <a:gd name="adj2" fmla="val 9909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 Key</a:t>
            </a:r>
          </a:p>
          <a:p>
            <a:pPr algn="ctr"/>
            <a:r>
              <a:rPr lang="en-US" sz="2000" dirty="0">
                <a:solidFill>
                  <a:schemeClr val="tx1"/>
                </a:solidFill>
              </a:rPr>
              <a:t>(</a:t>
            </a:r>
            <a:r>
              <a:rPr lang="en-US" sz="2000" dirty="0" err="1">
                <a:solidFill>
                  <a:schemeClr val="tx1"/>
                </a:solidFill>
              </a:rPr>
              <a:t>RollNo</a:t>
            </a:r>
            <a:r>
              <a:rPr lang="en-US" sz="2000" dirty="0">
                <a:solidFill>
                  <a:schemeClr val="tx1"/>
                </a:solidFill>
              </a:rPr>
              <a:t>, Branch, </a:t>
            </a:r>
            <a:r>
              <a:rPr lang="en-US" sz="2000" dirty="0" err="1">
                <a:solidFill>
                  <a:schemeClr val="tx1"/>
                </a:solidFill>
              </a:rPr>
              <a:t>Sem</a:t>
            </a:r>
            <a:r>
              <a:rPr lang="en-US" sz="2000" dirty="0">
                <a:solidFill>
                  <a:schemeClr val="tx1"/>
                </a:solidFill>
              </a:rPr>
              <a:t>)</a:t>
            </a:r>
          </a:p>
        </p:txBody>
      </p:sp>
      <p:sp>
        <p:nvSpPr>
          <p:cNvPr id="15" name="Rounded Rectangular Callout 14"/>
          <p:cNvSpPr/>
          <p:nvPr/>
        </p:nvSpPr>
        <p:spPr>
          <a:xfrm>
            <a:off x="7363832" y="1873201"/>
            <a:ext cx="1836000" cy="731520"/>
          </a:xfrm>
          <a:prstGeom prst="wedgeRoundRectCallout">
            <a:avLst>
              <a:gd name="adj1" fmla="val -21233"/>
              <a:gd name="adj2" fmla="val 99090"/>
              <a:gd name="adj3" fmla="val 16667"/>
            </a:avLst>
          </a:prstGeom>
          <a:solidFill>
            <a:srgbClr val="FAFAFA"/>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 Key</a:t>
            </a:r>
          </a:p>
          <a:p>
            <a:pPr algn="ctr"/>
            <a:r>
              <a:rPr lang="en-US" sz="2000" dirty="0">
                <a:solidFill>
                  <a:schemeClr val="tx1"/>
                </a:solidFill>
              </a:rPr>
              <a:t>(SPI, Name, BL)</a:t>
            </a:r>
          </a:p>
        </p:txBody>
      </p:sp>
      <p:sp>
        <p:nvSpPr>
          <p:cNvPr id="16" name="Multiply 15"/>
          <p:cNvSpPr/>
          <p:nvPr/>
        </p:nvSpPr>
        <p:spPr>
          <a:xfrm>
            <a:off x="7870669" y="1679787"/>
            <a:ext cx="822325" cy="1118347"/>
          </a:xfrm>
          <a:prstGeom prst="mathMultiply">
            <a:avLst>
              <a:gd name="adj1" fmla="val 5659"/>
            </a:avLst>
          </a:prstGeom>
          <a:solidFill>
            <a:srgbClr val="B84742"/>
          </a:solidFill>
          <a:ln w="25400" cap="flat" cmpd="sng" algn="ctr">
            <a:solidFill>
              <a:srgbClr val="B8474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B64C42DA-5B2D-4DEC-9D78-7C07AB7A848F}"/>
              </a:ext>
            </a:extLst>
          </p:cNvPr>
          <p:cNvSpPr txBox="1"/>
          <p:nvPr/>
        </p:nvSpPr>
        <p:spPr>
          <a:xfrm>
            <a:off x="8062680" y="3459702"/>
            <a:ext cx="4259526" cy="584775"/>
          </a:xfrm>
          <a:prstGeom prst="rect">
            <a:avLst/>
          </a:prstGeom>
          <a:noFill/>
        </p:spPr>
        <p:txBody>
          <a:bodyPr wrap="square">
            <a:spAutoFit/>
          </a:bodyPr>
          <a:lstStyle/>
          <a:p>
            <a:pPr marL="742950" lvl="1" indent="-285750">
              <a:buFont typeface="Arial" panose="020B0604020202020204" pitchFamily="34" charset="0"/>
              <a:buChar char="•"/>
            </a:pPr>
            <a:r>
              <a:rPr lang="en-IN" sz="1600" dirty="0">
                <a:solidFill>
                  <a:srgbClr val="C00000"/>
                </a:solidFill>
              </a:rPr>
              <a:t>Adding zero or more attributes to candidate key generates super key.</a:t>
            </a:r>
          </a:p>
        </p:txBody>
      </p:sp>
    </p:spTree>
    <p:extLst>
      <p:ext uri="{BB962C8B-B14F-4D97-AF65-F5344CB8AC3E}">
        <p14:creationId xmlns:p14="http://schemas.microsoft.com/office/powerpoint/2010/main" val="20634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2</a:t>
            </a:r>
          </a:p>
        </p:txBody>
      </p:sp>
      <p:sp>
        <p:nvSpPr>
          <p:cNvPr id="3" name="Content Placeholder 2"/>
          <p:cNvSpPr>
            <a:spLocks noGrp="1"/>
          </p:cNvSpPr>
          <p:nvPr>
            <p:ph idx="1"/>
          </p:nvPr>
        </p:nvSpPr>
        <p:spPr/>
        <p:txBody>
          <a:bodyPr/>
          <a:lstStyle/>
          <a:p>
            <a:endParaRPr lang="en-IN"/>
          </a:p>
        </p:txBody>
      </p:sp>
      <p:pic>
        <p:nvPicPr>
          <p:cNvPr id="4" name="Content Placeholder 3"/>
          <p:cNvPicPr>
            <a:picLocks noChangeAspect="1"/>
          </p:cNvPicPr>
          <p:nvPr/>
        </p:nvPicPr>
        <p:blipFill>
          <a:blip r:embed="rId2"/>
          <a:stretch>
            <a:fillRect/>
          </a:stretch>
        </p:blipFill>
        <p:spPr>
          <a:xfrm>
            <a:off x="7355763" y="853905"/>
            <a:ext cx="4705056" cy="1353973"/>
          </a:xfrm>
          <a:prstGeom prst="rect">
            <a:avLst/>
          </a:prstGeom>
        </p:spPr>
      </p:pic>
      <p:pic>
        <p:nvPicPr>
          <p:cNvPr id="5" name="Picture 4"/>
          <p:cNvPicPr>
            <a:picLocks noChangeAspect="1"/>
          </p:cNvPicPr>
          <p:nvPr/>
        </p:nvPicPr>
        <p:blipFill>
          <a:blip r:embed="rId3"/>
          <a:stretch>
            <a:fillRect/>
          </a:stretch>
        </p:blipFill>
        <p:spPr>
          <a:xfrm>
            <a:off x="33483" y="1875300"/>
            <a:ext cx="7419975" cy="1781175"/>
          </a:xfrm>
          <a:prstGeom prst="rect">
            <a:avLst/>
          </a:prstGeom>
        </p:spPr>
      </p:pic>
      <p:pic>
        <p:nvPicPr>
          <p:cNvPr id="6" name="Picture 5"/>
          <p:cNvPicPr>
            <a:picLocks noChangeAspect="1"/>
          </p:cNvPicPr>
          <p:nvPr/>
        </p:nvPicPr>
        <p:blipFill>
          <a:blip r:embed="rId4"/>
          <a:stretch>
            <a:fillRect/>
          </a:stretch>
        </p:blipFill>
        <p:spPr>
          <a:xfrm>
            <a:off x="278953" y="3954130"/>
            <a:ext cx="6477000" cy="295275"/>
          </a:xfrm>
          <a:prstGeom prst="rect">
            <a:avLst/>
          </a:prstGeom>
        </p:spPr>
      </p:pic>
      <p:pic>
        <p:nvPicPr>
          <p:cNvPr id="7" name="Picture 6"/>
          <p:cNvPicPr>
            <a:picLocks noChangeAspect="1"/>
          </p:cNvPicPr>
          <p:nvPr/>
        </p:nvPicPr>
        <p:blipFill>
          <a:blip r:embed="rId5"/>
          <a:stretch>
            <a:fillRect/>
          </a:stretch>
        </p:blipFill>
        <p:spPr>
          <a:xfrm>
            <a:off x="278953" y="4513953"/>
            <a:ext cx="5353050" cy="714375"/>
          </a:xfrm>
          <a:prstGeom prst="rect">
            <a:avLst/>
          </a:prstGeom>
        </p:spPr>
      </p:pic>
      <p:pic>
        <p:nvPicPr>
          <p:cNvPr id="8" name="Picture 7"/>
          <p:cNvPicPr>
            <a:picLocks noChangeAspect="1"/>
          </p:cNvPicPr>
          <p:nvPr/>
        </p:nvPicPr>
        <p:blipFill>
          <a:blip r:embed="rId6"/>
          <a:stretch>
            <a:fillRect/>
          </a:stretch>
        </p:blipFill>
        <p:spPr>
          <a:xfrm>
            <a:off x="278953" y="5327753"/>
            <a:ext cx="7715250" cy="590550"/>
          </a:xfrm>
          <a:prstGeom prst="rect">
            <a:avLst/>
          </a:prstGeom>
        </p:spPr>
      </p:pic>
      <p:pic>
        <p:nvPicPr>
          <p:cNvPr id="9" name="Picture 8"/>
          <p:cNvPicPr>
            <a:picLocks noChangeAspect="1"/>
          </p:cNvPicPr>
          <p:nvPr/>
        </p:nvPicPr>
        <p:blipFill>
          <a:blip r:embed="rId7"/>
          <a:stretch>
            <a:fillRect/>
          </a:stretch>
        </p:blipFill>
        <p:spPr>
          <a:xfrm>
            <a:off x="278953" y="6129572"/>
            <a:ext cx="4791075" cy="257175"/>
          </a:xfrm>
          <a:prstGeom prst="rect">
            <a:avLst/>
          </a:prstGeom>
        </p:spPr>
      </p:pic>
    </p:spTree>
    <p:extLst>
      <p:ext uri="{BB962C8B-B14F-4D97-AF65-F5344CB8AC3E}">
        <p14:creationId xmlns:p14="http://schemas.microsoft.com/office/powerpoint/2010/main" val="22145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Content Placeholder 3"/>
          <p:cNvPicPr>
            <a:picLocks noChangeAspect="1"/>
          </p:cNvPicPr>
          <p:nvPr/>
        </p:nvPicPr>
        <p:blipFill>
          <a:blip r:embed="rId2"/>
          <a:stretch>
            <a:fillRect/>
          </a:stretch>
        </p:blipFill>
        <p:spPr>
          <a:xfrm>
            <a:off x="7412693" y="711201"/>
            <a:ext cx="4779307" cy="1375340"/>
          </a:xfrm>
          <a:prstGeom prst="rect">
            <a:avLst/>
          </a:prstGeom>
        </p:spPr>
      </p:pic>
      <p:pic>
        <p:nvPicPr>
          <p:cNvPr id="5" name="Picture 4"/>
          <p:cNvPicPr>
            <a:picLocks noChangeAspect="1"/>
          </p:cNvPicPr>
          <p:nvPr/>
        </p:nvPicPr>
        <p:blipFill>
          <a:blip r:embed="rId3"/>
          <a:stretch>
            <a:fillRect/>
          </a:stretch>
        </p:blipFill>
        <p:spPr>
          <a:xfrm>
            <a:off x="131178" y="2236533"/>
            <a:ext cx="7515225" cy="1038225"/>
          </a:xfrm>
          <a:prstGeom prst="rect">
            <a:avLst/>
          </a:prstGeom>
        </p:spPr>
      </p:pic>
      <p:pic>
        <p:nvPicPr>
          <p:cNvPr id="6" name="Picture 5"/>
          <p:cNvPicPr>
            <a:picLocks noChangeAspect="1"/>
          </p:cNvPicPr>
          <p:nvPr/>
        </p:nvPicPr>
        <p:blipFill>
          <a:blip r:embed="rId4"/>
          <a:stretch>
            <a:fillRect/>
          </a:stretch>
        </p:blipFill>
        <p:spPr>
          <a:xfrm>
            <a:off x="131178" y="3656475"/>
            <a:ext cx="7667625" cy="847725"/>
          </a:xfrm>
          <a:prstGeom prst="rect">
            <a:avLst/>
          </a:prstGeom>
        </p:spPr>
      </p:pic>
      <p:pic>
        <p:nvPicPr>
          <p:cNvPr id="7" name="Picture 6"/>
          <p:cNvPicPr>
            <a:picLocks noChangeAspect="1"/>
          </p:cNvPicPr>
          <p:nvPr/>
        </p:nvPicPr>
        <p:blipFill>
          <a:blip r:embed="rId5"/>
          <a:stretch>
            <a:fillRect/>
          </a:stretch>
        </p:blipFill>
        <p:spPr>
          <a:xfrm>
            <a:off x="131178" y="5088826"/>
            <a:ext cx="7229475" cy="857250"/>
          </a:xfrm>
          <a:prstGeom prst="rect">
            <a:avLst/>
          </a:prstGeom>
        </p:spPr>
      </p:pic>
    </p:spTree>
    <p:extLst>
      <p:ext uri="{BB962C8B-B14F-4D97-AF65-F5344CB8AC3E}">
        <p14:creationId xmlns:p14="http://schemas.microsoft.com/office/powerpoint/2010/main" val="8894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3</a:t>
            </a:r>
          </a:p>
        </p:txBody>
      </p:sp>
      <p:sp>
        <p:nvSpPr>
          <p:cNvPr id="3" name="Content Placeholder 2"/>
          <p:cNvSpPr>
            <a:spLocks noGrp="1"/>
          </p:cNvSpPr>
          <p:nvPr>
            <p:ph idx="1"/>
          </p:nvPr>
        </p:nvSpPr>
        <p:spPr/>
        <p:txBody>
          <a:bodyPr/>
          <a:lstStyle/>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branch</a:t>
            </a:r>
            <a:r>
              <a:rPr lang="en-US" altLang="en-US" sz="20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customer </a:t>
            </a:r>
            <a:r>
              <a:rPr lang="en-US" altLang="en-US" sz="20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account </a:t>
            </a:r>
            <a:r>
              <a:rPr lang="en-US" altLang="en-US" sz="20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loan</a:t>
            </a:r>
            <a:r>
              <a:rPr lang="en-US" altLang="en-US" sz="20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depositor </a:t>
            </a:r>
            <a:r>
              <a:rPr lang="en-US" altLang="en-US" sz="20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borrower</a:t>
            </a:r>
            <a:r>
              <a:rPr lang="en-US" altLang="en-US" sz="2000" dirty="0">
                <a:latin typeface="Arial" panose="020B0604020202020204" pitchFamily="34" charset="0"/>
                <a:cs typeface="Arial" panose="020B0604020202020204" pitchFamily="34" charset="0"/>
              </a:rPr>
              <a:t> (customer-name, loan-number)</a:t>
            </a:r>
          </a:p>
          <a:p>
            <a:endParaRPr lang="en-IN" dirty="0"/>
          </a:p>
        </p:txBody>
      </p:sp>
      <p:sp>
        <p:nvSpPr>
          <p:cNvPr id="4" name="Rectangle 3"/>
          <p:cNvSpPr/>
          <p:nvPr/>
        </p:nvSpPr>
        <p:spPr>
          <a:xfrm>
            <a:off x="755559" y="3463068"/>
            <a:ext cx="8195257" cy="175432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Find the names of all branches located in “Chicago”.</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Find the names of all borrowers who have a loan in branch “Downtown”.</a:t>
            </a:r>
            <a:endParaRPr lang="en-US" alt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341726" y="4159256"/>
            <a:ext cx="5362575" cy="361950"/>
          </a:xfrm>
          <a:prstGeom prst="rect">
            <a:avLst/>
          </a:prstGeom>
        </p:spPr>
      </p:pic>
      <p:pic>
        <p:nvPicPr>
          <p:cNvPr id="6" name="Picture 5"/>
          <p:cNvPicPr>
            <a:picLocks noChangeAspect="1"/>
          </p:cNvPicPr>
          <p:nvPr/>
        </p:nvPicPr>
        <p:blipFill>
          <a:blip r:embed="rId3"/>
          <a:stretch>
            <a:fillRect/>
          </a:stretch>
        </p:blipFill>
        <p:spPr>
          <a:xfrm>
            <a:off x="1341726" y="5589732"/>
            <a:ext cx="7400925" cy="323850"/>
          </a:xfrm>
          <a:prstGeom prst="rect">
            <a:avLst/>
          </a:prstGeom>
        </p:spPr>
      </p:pic>
    </p:spTree>
    <p:extLst>
      <p:ext uri="{BB962C8B-B14F-4D97-AF65-F5344CB8AC3E}">
        <p14:creationId xmlns:p14="http://schemas.microsoft.com/office/powerpoint/2010/main" val="22604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branch</a:t>
            </a:r>
            <a:r>
              <a:rPr lang="en-US" altLang="en-US" sz="20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customer </a:t>
            </a:r>
            <a:r>
              <a:rPr lang="en-US" altLang="en-US" sz="20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account </a:t>
            </a:r>
            <a:r>
              <a:rPr lang="en-US" altLang="en-US" sz="20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loan</a:t>
            </a:r>
            <a:r>
              <a:rPr lang="en-US" altLang="en-US" sz="20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depositor </a:t>
            </a:r>
            <a:r>
              <a:rPr lang="en-US" altLang="en-US" sz="20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borrower</a:t>
            </a:r>
            <a:r>
              <a:rPr lang="en-US" altLang="en-US" sz="2000" dirty="0">
                <a:latin typeface="Arial" panose="020B0604020202020204" pitchFamily="34" charset="0"/>
                <a:cs typeface="Arial" panose="020B0604020202020204" pitchFamily="34" charset="0"/>
              </a:rPr>
              <a:t> (customer-name, loan-number)</a:t>
            </a:r>
          </a:p>
          <a:p>
            <a:endParaRPr lang="en-IN" dirty="0"/>
          </a:p>
        </p:txBody>
      </p:sp>
      <p:sp>
        <p:nvSpPr>
          <p:cNvPr id="4" name="Rectangle 3"/>
          <p:cNvSpPr/>
          <p:nvPr/>
        </p:nvSpPr>
        <p:spPr>
          <a:xfrm>
            <a:off x="656535" y="3206669"/>
            <a:ext cx="3307316" cy="341632"/>
          </a:xfrm>
          <a:prstGeom prst="rect">
            <a:avLst/>
          </a:prstGeom>
        </p:spPr>
        <p:txBody>
          <a:bodyPr wrap="none">
            <a:spAutoFit/>
          </a:bodyPr>
          <a:lstStyle/>
          <a:p>
            <a:pPr marL="285750" indent="-285750">
              <a:lnSpc>
                <a:spcPct val="90000"/>
              </a:lnSpc>
              <a:buClr>
                <a:schemeClr val="tx2"/>
              </a:buClr>
              <a:buSzPct val="90000"/>
              <a:buFont typeface="Wingdings" panose="05000000000000000000" pitchFamily="2" charset="2"/>
              <a:buChar char="Ø"/>
            </a:pPr>
            <a:r>
              <a:rPr lang="en-US" altLang="en-US" dirty="0">
                <a:latin typeface="Helvetica" panose="020B0604020202020204" pitchFamily="34" charset="0"/>
                <a:sym typeface="Symbol" panose="05050102010706020507" pitchFamily="18" charset="2"/>
              </a:rPr>
              <a:t>Find all loans of over $1200</a:t>
            </a:r>
          </a:p>
        </p:txBody>
      </p:sp>
      <p:sp>
        <p:nvSpPr>
          <p:cNvPr id="5" name="Rectangle 4"/>
          <p:cNvSpPr/>
          <p:nvPr/>
        </p:nvSpPr>
        <p:spPr>
          <a:xfrm>
            <a:off x="656534" y="4226297"/>
            <a:ext cx="6813211" cy="369332"/>
          </a:xfrm>
          <a:prstGeom prst="rect">
            <a:avLst/>
          </a:prstGeom>
        </p:spPr>
        <p:txBody>
          <a:bodyPr wrap="square">
            <a:spAutoFit/>
          </a:bodyPr>
          <a:lstStyle/>
          <a:p>
            <a:pPr marL="342900" indent="-342900">
              <a:buFont typeface="Wingdings" panose="05000000000000000000" pitchFamily="2" charset="2"/>
              <a:buChar char="Ø"/>
            </a:pPr>
            <a:r>
              <a:rPr lang="en-US" altLang="en-US" dirty="0"/>
              <a:t>Find the loan number for each loan of an amount greater than $1200   </a:t>
            </a:r>
          </a:p>
        </p:txBody>
      </p:sp>
      <p:sp>
        <p:nvSpPr>
          <p:cNvPr id="6" name="Rectangle 5"/>
          <p:cNvSpPr/>
          <p:nvPr/>
        </p:nvSpPr>
        <p:spPr>
          <a:xfrm>
            <a:off x="656534" y="5339027"/>
            <a:ext cx="8706407" cy="369332"/>
          </a:xfrm>
          <a:prstGeom prst="rect">
            <a:avLst/>
          </a:prstGeom>
        </p:spPr>
        <p:txBody>
          <a:bodyPr wrap="square">
            <a:spAutoFit/>
          </a:bodyPr>
          <a:lstStyle/>
          <a:p>
            <a:pPr marL="285750" indent="-285750">
              <a:buClr>
                <a:schemeClr val="tx2"/>
              </a:buClr>
              <a:buSzPct val="90000"/>
              <a:buFont typeface="Wingdings" panose="05000000000000000000" pitchFamily="2" charset="2"/>
              <a:buChar char="Ø"/>
            </a:pPr>
            <a:r>
              <a:rPr lang="en-US" altLang="en-US" dirty="0">
                <a:sym typeface="Symbol" panose="05050102010706020507" pitchFamily="18" charset="2"/>
              </a:rPr>
              <a:t>Find the names of all customers who have a loan, an account, or both, from the bank</a:t>
            </a:r>
          </a:p>
        </p:txBody>
      </p:sp>
      <p:sp>
        <p:nvSpPr>
          <p:cNvPr id="7" name="Text Box 5"/>
          <p:cNvSpPr txBox="1">
            <a:spLocks noChangeArrowheads="1"/>
          </p:cNvSpPr>
          <p:nvPr/>
        </p:nvSpPr>
        <p:spPr bwMode="auto">
          <a:xfrm>
            <a:off x="4489208" y="3053544"/>
            <a:ext cx="27241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400" i="0" dirty="0">
                <a:solidFill>
                  <a:srgbClr val="FF0000"/>
                </a:solidFill>
              </a:rPr>
              <a:t></a:t>
            </a:r>
            <a:r>
              <a:rPr lang="en-US" altLang="en-US" sz="2800" baseline="-25000" dirty="0">
                <a:solidFill>
                  <a:srgbClr val="FF0000"/>
                </a:solidFill>
              </a:rPr>
              <a:t>amount</a:t>
            </a:r>
            <a:r>
              <a:rPr lang="en-US" altLang="en-US" sz="2400" baseline="-25000" dirty="0">
                <a:solidFill>
                  <a:srgbClr val="FF0000"/>
                </a:solidFill>
              </a:rPr>
              <a:t> </a:t>
            </a:r>
            <a:r>
              <a:rPr lang="en-US" altLang="en-US" sz="2400" i="0" baseline="-25000" dirty="0">
                <a:solidFill>
                  <a:srgbClr val="FF0000"/>
                </a:solidFill>
              </a:rPr>
              <a:t>&gt; 1200</a:t>
            </a:r>
            <a:r>
              <a:rPr lang="en-US" altLang="en-US" sz="2400" i="0" dirty="0">
                <a:solidFill>
                  <a:srgbClr val="FF0000"/>
                </a:solidFill>
              </a:rPr>
              <a:t> (</a:t>
            </a:r>
            <a:r>
              <a:rPr lang="en-US" altLang="en-US" sz="2400" dirty="0">
                <a:solidFill>
                  <a:srgbClr val="FF0000"/>
                </a:solidFill>
              </a:rPr>
              <a:t>loan</a:t>
            </a:r>
            <a:r>
              <a:rPr lang="en-US" altLang="en-US" sz="2400" i="0" dirty="0">
                <a:solidFill>
                  <a:srgbClr val="FF0000"/>
                </a:solidFill>
              </a:rPr>
              <a:t>)</a:t>
            </a:r>
          </a:p>
          <a:p>
            <a:pPr algn="ctr">
              <a:spcBef>
                <a:spcPct val="0"/>
              </a:spcBef>
              <a:buClrTx/>
              <a:buSzTx/>
              <a:buFontTx/>
              <a:buNone/>
            </a:pPr>
            <a:endParaRPr kumimoji="0" lang="en-US" altLang="en-US" i="0" dirty="0"/>
          </a:p>
        </p:txBody>
      </p:sp>
      <p:sp>
        <p:nvSpPr>
          <p:cNvPr id="8" name="Text Box 6"/>
          <p:cNvSpPr txBox="1">
            <a:spLocks noChangeArrowheads="1"/>
          </p:cNvSpPr>
          <p:nvPr/>
        </p:nvSpPr>
        <p:spPr bwMode="auto">
          <a:xfrm>
            <a:off x="7486915" y="4118574"/>
            <a:ext cx="464582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400" i="0" dirty="0">
                <a:solidFill>
                  <a:srgbClr val="FF0000"/>
                </a:solidFill>
              </a:rPr>
              <a:t></a:t>
            </a:r>
            <a:r>
              <a:rPr lang="en-US" altLang="en-US" sz="2800" baseline="-25000" dirty="0">
                <a:solidFill>
                  <a:srgbClr val="FF0000"/>
                </a:solidFill>
              </a:rPr>
              <a:t>loan-number</a:t>
            </a:r>
            <a:r>
              <a:rPr lang="en-US" altLang="en-US" sz="2400" i="0" dirty="0">
                <a:solidFill>
                  <a:srgbClr val="FF0000"/>
                </a:solidFill>
              </a:rPr>
              <a:t> (</a:t>
            </a:r>
            <a:r>
              <a:rPr lang="en-US" altLang="en-US" sz="2800" baseline="-25000" dirty="0">
                <a:solidFill>
                  <a:srgbClr val="FF0000"/>
                </a:solidFill>
              </a:rPr>
              <a:t>amount</a:t>
            </a:r>
            <a:r>
              <a:rPr lang="en-US" altLang="en-US" sz="2400" dirty="0">
                <a:solidFill>
                  <a:srgbClr val="FF0000"/>
                </a:solidFill>
              </a:rPr>
              <a:t> </a:t>
            </a:r>
            <a:r>
              <a:rPr lang="en-US" altLang="en-US" sz="2400" i="0" baseline="-25000" dirty="0">
                <a:solidFill>
                  <a:srgbClr val="FF0000"/>
                </a:solidFill>
              </a:rPr>
              <a:t>&gt; 1200</a:t>
            </a:r>
            <a:r>
              <a:rPr lang="en-US" altLang="en-US" sz="2400" i="0" dirty="0">
                <a:solidFill>
                  <a:srgbClr val="FF0000"/>
                </a:solidFill>
              </a:rPr>
              <a:t> (</a:t>
            </a:r>
            <a:r>
              <a:rPr lang="en-US" altLang="en-US" sz="2400" dirty="0">
                <a:solidFill>
                  <a:srgbClr val="FF0000"/>
                </a:solidFill>
              </a:rPr>
              <a:t>loan</a:t>
            </a:r>
            <a:r>
              <a:rPr lang="en-US" altLang="en-US" sz="2400" i="0" dirty="0">
                <a:solidFill>
                  <a:srgbClr val="FF0000"/>
                </a:solidFill>
              </a:rPr>
              <a:t>))</a:t>
            </a:r>
          </a:p>
          <a:p>
            <a:pPr algn="ctr">
              <a:spcBef>
                <a:spcPct val="0"/>
              </a:spcBef>
              <a:buClrTx/>
              <a:buSzTx/>
              <a:buFontTx/>
              <a:buNone/>
            </a:pPr>
            <a:endParaRPr kumimoji="0" lang="en-US" altLang="en-US" i="0" dirty="0"/>
          </a:p>
          <a:p>
            <a:pPr algn="ctr">
              <a:spcBef>
                <a:spcPct val="0"/>
              </a:spcBef>
              <a:buClrTx/>
              <a:buSzTx/>
              <a:buFontTx/>
              <a:buNone/>
            </a:pPr>
            <a:endParaRPr kumimoji="0" lang="en-US" altLang="en-US" i="0" dirty="0"/>
          </a:p>
        </p:txBody>
      </p:sp>
      <p:sp>
        <p:nvSpPr>
          <p:cNvPr id="9" name="Text Box 5"/>
          <p:cNvSpPr txBox="1">
            <a:spLocks noChangeArrowheads="1"/>
          </p:cNvSpPr>
          <p:nvPr/>
        </p:nvSpPr>
        <p:spPr bwMode="auto">
          <a:xfrm>
            <a:off x="1757481" y="5955419"/>
            <a:ext cx="68008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lgn="ctr">
              <a:buClr>
                <a:srgbClr val="CC6600"/>
              </a:buClr>
              <a:buSzPct val="105000"/>
            </a:pPr>
            <a:r>
              <a:rPr lang="en-US" altLang="en-US" sz="2000" i="0" dirty="0">
                <a:solidFill>
                  <a:srgbClr val="FF0000"/>
                </a:solidFill>
              </a:rPr>
              <a:t></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borrower</a:t>
            </a:r>
            <a:r>
              <a:rPr lang="en-US" altLang="en-US" sz="2000" i="0" dirty="0">
                <a:solidFill>
                  <a:srgbClr val="FF0000"/>
                </a:solidFill>
              </a:rPr>
              <a:t>)  </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depositor</a:t>
            </a:r>
            <a:r>
              <a:rPr lang="en-US" altLang="en-US" sz="2000" i="0" dirty="0"/>
              <a:t>)</a:t>
            </a:r>
          </a:p>
          <a:p>
            <a:pPr algn="ctr">
              <a:spcBef>
                <a:spcPct val="0"/>
              </a:spcBef>
              <a:buClrTx/>
              <a:buSzTx/>
              <a:buFontTx/>
              <a:buNone/>
            </a:pPr>
            <a:endParaRPr kumimoji="0" lang="en-US" altLang="en-US" i="0" dirty="0"/>
          </a:p>
        </p:txBody>
      </p:sp>
    </p:spTree>
    <p:extLst>
      <p:ext uri="{BB962C8B-B14F-4D97-AF65-F5344CB8AC3E}">
        <p14:creationId xmlns:p14="http://schemas.microsoft.com/office/powerpoint/2010/main" val="410342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branch</a:t>
            </a:r>
            <a:r>
              <a:rPr lang="en-US" altLang="en-US" sz="2000" dirty="0">
                <a:solidFill>
                  <a:srgbClr val="FF0000"/>
                </a:solidFill>
                <a:latin typeface="Arial" panose="020B0604020202020204" pitchFamily="34" charset="0"/>
                <a:cs typeface="Arial" panose="020B0604020202020204" pitchFamily="34" charset="0"/>
              </a:rPr>
              <a:t> (branch-name, branch-city, assets)</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customer </a:t>
            </a:r>
            <a:r>
              <a:rPr lang="en-US" altLang="en-US" sz="2000" dirty="0">
                <a:latin typeface="Arial" panose="020B0604020202020204" pitchFamily="34" charset="0"/>
                <a:cs typeface="Arial" panose="020B0604020202020204" pitchFamily="34" charset="0"/>
              </a:rPr>
              <a:t>(customer-name, customer-street, customer-only)</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account </a:t>
            </a:r>
            <a:r>
              <a:rPr lang="en-US" altLang="en-US" sz="2000" dirty="0">
                <a:solidFill>
                  <a:srgbClr val="FF0000"/>
                </a:solidFill>
                <a:latin typeface="Arial" panose="020B0604020202020204" pitchFamily="34" charset="0"/>
                <a:cs typeface="Arial" panose="020B0604020202020204" pitchFamily="34" charset="0"/>
              </a:rPr>
              <a:t>(account-number, branch-name, balance)</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loan</a:t>
            </a:r>
            <a:r>
              <a:rPr lang="en-US" altLang="en-US" sz="2000" dirty="0">
                <a:latin typeface="Arial" panose="020B0604020202020204" pitchFamily="34" charset="0"/>
                <a:cs typeface="Arial" panose="020B0604020202020204" pitchFamily="34" charset="0"/>
              </a:rPr>
              <a:t> (loan-number, branch-name, amount)</a:t>
            </a:r>
          </a:p>
          <a:p>
            <a:pPr>
              <a:lnSpc>
                <a:spcPct val="70000"/>
              </a:lnSpc>
              <a:buFont typeface="Monotype Sorts" pitchFamily="2" charset="2"/>
              <a:buNone/>
            </a:pPr>
            <a:r>
              <a:rPr lang="en-US" altLang="en-US" sz="2000" b="1" dirty="0">
                <a:solidFill>
                  <a:srgbClr val="FF0000"/>
                </a:solidFill>
                <a:latin typeface="Arial" panose="020B0604020202020204" pitchFamily="34" charset="0"/>
                <a:cs typeface="Arial" panose="020B0604020202020204" pitchFamily="34" charset="0"/>
              </a:rPr>
              <a:t>depositor </a:t>
            </a:r>
            <a:r>
              <a:rPr lang="en-US" altLang="en-US" sz="2000" dirty="0">
                <a:solidFill>
                  <a:srgbClr val="FF0000"/>
                </a:solidFill>
                <a:latin typeface="Arial" panose="020B0604020202020204" pitchFamily="34" charset="0"/>
                <a:cs typeface="Arial" panose="020B0604020202020204" pitchFamily="34" charset="0"/>
              </a:rPr>
              <a:t>(customer-name, account-number)</a:t>
            </a:r>
          </a:p>
          <a:p>
            <a:pPr>
              <a:lnSpc>
                <a:spcPct val="70000"/>
              </a:lnSpc>
              <a:buFont typeface="Monotype Sorts" pitchFamily="2" charset="2"/>
              <a:buNone/>
            </a:pPr>
            <a:r>
              <a:rPr lang="en-US" altLang="en-US" sz="2000" b="1" dirty="0">
                <a:latin typeface="Arial" panose="020B0604020202020204" pitchFamily="34" charset="0"/>
                <a:cs typeface="Arial" panose="020B0604020202020204" pitchFamily="34" charset="0"/>
              </a:rPr>
              <a:t>borrower</a:t>
            </a:r>
            <a:r>
              <a:rPr lang="en-US" altLang="en-US" sz="2000" dirty="0">
                <a:latin typeface="Arial" panose="020B0604020202020204" pitchFamily="34" charset="0"/>
                <a:cs typeface="Arial" panose="020B0604020202020204" pitchFamily="34" charset="0"/>
              </a:rPr>
              <a:t> (customer-name, loan-number)</a:t>
            </a:r>
          </a:p>
          <a:p>
            <a:endParaRPr lang="en-IN" dirty="0"/>
          </a:p>
        </p:txBody>
      </p:sp>
      <p:sp>
        <p:nvSpPr>
          <p:cNvPr id="4" name="Text Box 4"/>
          <p:cNvSpPr txBox="1">
            <a:spLocks noChangeArrowheads="1"/>
          </p:cNvSpPr>
          <p:nvPr/>
        </p:nvSpPr>
        <p:spPr bwMode="auto">
          <a:xfrm>
            <a:off x="506390" y="3104146"/>
            <a:ext cx="8016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342900" indent="-342900">
              <a:buFont typeface="Wingdings" panose="05000000000000000000" pitchFamily="2" charset="2"/>
              <a:buChar char="Ø"/>
            </a:pPr>
            <a:r>
              <a:rPr lang="en-US" altLang="en-US" sz="1600" i="0" dirty="0">
                <a:ea typeface="MS PGothic" panose="020B0600070205080204" pitchFamily="34" charset="-128"/>
              </a:rPr>
              <a:t>Find the names of all customers who have a loan and an account at bank</a:t>
            </a:r>
            <a:r>
              <a:rPr lang="en-US" altLang="en-US" i="0" dirty="0"/>
              <a:t>.</a:t>
            </a:r>
          </a:p>
        </p:txBody>
      </p:sp>
      <p:sp>
        <p:nvSpPr>
          <p:cNvPr id="5" name="Rectangle 3"/>
          <p:cNvSpPr txBox="1">
            <a:spLocks noChangeArrowheads="1"/>
          </p:cNvSpPr>
          <p:nvPr/>
        </p:nvSpPr>
        <p:spPr bwMode="auto">
          <a:xfrm>
            <a:off x="506390" y="4714803"/>
            <a:ext cx="85613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a:buClr>
                <a:schemeClr val="tx2"/>
              </a:buClr>
              <a:buSzPct val="90000"/>
              <a:buFont typeface="Wingdings" panose="05000000000000000000" pitchFamily="2" charset="2"/>
              <a:buChar char="Ø"/>
            </a:pPr>
            <a:r>
              <a:rPr lang="en-US" altLang="en-US" sz="1600" kern="1200" dirty="0">
                <a:latin typeface="Helvetica" panose="020B0604020202020204" pitchFamily="34" charset="0"/>
                <a:cs typeface="+mn-cs"/>
                <a:sym typeface="Symbol" panose="05050102010706020507" pitchFamily="18" charset="2"/>
              </a:rPr>
              <a:t>Find the names of all customers who have a loan at the </a:t>
            </a:r>
            <a:r>
              <a:rPr lang="en-US" altLang="en-US" sz="1600" kern="1200" dirty="0" err="1">
                <a:latin typeface="Helvetica" panose="020B0604020202020204" pitchFamily="34" charset="0"/>
                <a:cs typeface="+mn-cs"/>
                <a:sym typeface="Symbol" panose="05050102010706020507" pitchFamily="18" charset="2"/>
              </a:rPr>
              <a:t>Perryridge</a:t>
            </a:r>
            <a:r>
              <a:rPr lang="en-US" altLang="en-US" sz="1600" kern="1200" dirty="0">
                <a:latin typeface="Helvetica" panose="020B0604020202020204" pitchFamily="34" charset="0"/>
                <a:cs typeface="+mn-cs"/>
                <a:sym typeface="Symbol" panose="05050102010706020507" pitchFamily="18" charset="2"/>
              </a:rPr>
              <a:t> branch.</a:t>
            </a:r>
          </a:p>
        </p:txBody>
      </p:sp>
      <p:sp>
        <p:nvSpPr>
          <p:cNvPr id="6" name="Text Box 6"/>
          <p:cNvSpPr txBox="1">
            <a:spLocks noChangeArrowheads="1"/>
          </p:cNvSpPr>
          <p:nvPr/>
        </p:nvSpPr>
        <p:spPr bwMode="auto">
          <a:xfrm>
            <a:off x="1114338" y="3822251"/>
            <a:ext cx="680083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lvl="1" algn="ctr">
              <a:buClr>
                <a:srgbClr val="CC6600"/>
              </a:buClr>
              <a:buSzPct val="105000"/>
            </a:pPr>
            <a:r>
              <a:rPr lang="en-US" altLang="en-US" sz="2000" i="0" dirty="0">
                <a:solidFill>
                  <a:srgbClr val="FF0000"/>
                </a:solidFill>
              </a:rPr>
              <a:t></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borrower</a:t>
            </a:r>
            <a:r>
              <a:rPr lang="en-US" altLang="en-US" sz="2000" i="0" dirty="0">
                <a:solidFill>
                  <a:srgbClr val="FF0000"/>
                </a:solidFill>
              </a:rPr>
              <a:t>)  </a:t>
            </a:r>
            <a:r>
              <a:rPr lang="en-US" altLang="en-US" sz="2400" baseline="-25000" dirty="0">
                <a:solidFill>
                  <a:srgbClr val="FF0000"/>
                </a:solidFill>
              </a:rPr>
              <a:t>customer-name</a:t>
            </a:r>
            <a:r>
              <a:rPr lang="en-US" altLang="en-US" sz="2000" i="0" dirty="0">
                <a:solidFill>
                  <a:srgbClr val="FF0000"/>
                </a:solidFill>
              </a:rPr>
              <a:t> (</a:t>
            </a:r>
            <a:r>
              <a:rPr lang="en-US" altLang="en-US" sz="2000" dirty="0">
                <a:solidFill>
                  <a:srgbClr val="FF0000"/>
                </a:solidFill>
              </a:rPr>
              <a:t>depositor</a:t>
            </a:r>
            <a:r>
              <a:rPr lang="en-US" altLang="en-US" sz="2000" i="0" dirty="0">
                <a:solidFill>
                  <a:srgbClr val="FF0000"/>
                </a:solidFill>
              </a:rPr>
              <a:t>)</a:t>
            </a:r>
          </a:p>
          <a:p>
            <a:pPr algn="ctr">
              <a:spcBef>
                <a:spcPct val="0"/>
              </a:spcBef>
              <a:buClrTx/>
              <a:buSzTx/>
              <a:buFontTx/>
              <a:buNone/>
            </a:pPr>
            <a:endParaRPr kumimoji="0" lang="en-US" altLang="en-US" i="0" dirty="0">
              <a:solidFill>
                <a:srgbClr val="FF0000"/>
              </a:solidFill>
            </a:endParaRPr>
          </a:p>
          <a:p>
            <a:pPr algn="ctr">
              <a:spcBef>
                <a:spcPct val="0"/>
              </a:spcBef>
              <a:buClrTx/>
              <a:buSzTx/>
              <a:buFontTx/>
              <a:buNone/>
            </a:pPr>
            <a:endParaRPr kumimoji="0" lang="en-US" altLang="en-US" i="0" dirty="0"/>
          </a:p>
        </p:txBody>
      </p:sp>
      <p:sp>
        <p:nvSpPr>
          <p:cNvPr id="7" name="Text Box 6"/>
          <p:cNvSpPr txBox="1">
            <a:spLocks noChangeArrowheads="1"/>
          </p:cNvSpPr>
          <p:nvPr/>
        </p:nvSpPr>
        <p:spPr bwMode="auto">
          <a:xfrm>
            <a:off x="-274752" y="5376522"/>
            <a:ext cx="123355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algn="ctr"/>
            <a:r>
              <a:rPr lang="en-US" altLang="en-US" sz="2000" i="0" dirty="0">
                <a:solidFill>
                  <a:srgbClr val="FF0000"/>
                </a:solidFill>
              </a:rPr>
              <a:t></a:t>
            </a:r>
            <a:r>
              <a:rPr lang="en-US" altLang="en-US" sz="2400" baseline="-25000" dirty="0">
                <a:solidFill>
                  <a:srgbClr val="FF0000"/>
                </a:solidFill>
              </a:rPr>
              <a:t>customer-name</a:t>
            </a:r>
            <a:r>
              <a:rPr lang="en-US" altLang="en-US" sz="2000" i="0" dirty="0">
                <a:solidFill>
                  <a:srgbClr val="FF0000"/>
                </a:solidFill>
              </a:rPr>
              <a:t> (</a:t>
            </a:r>
            <a:r>
              <a:rPr lang="en-US" altLang="en-US" sz="2400" i="0" dirty="0">
                <a:solidFill>
                  <a:srgbClr val="FF0000"/>
                </a:solidFill>
              </a:rPr>
              <a:t></a:t>
            </a:r>
            <a:r>
              <a:rPr lang="en-US" altLang="en-US" sz="2400" baseline="-25000" dirty="0">
                <a:solidFill>
                  <a:srgbClr val="FF0000"/>
                </a:solidFill>
              </a:rPr>
              <a:t>branch-name=“</a:t>
            </a:r>
            <a:r>
              <a:rPr lang="en-US" altLang="en-US" sz="2400" baseline="-25000" dirty="0" err="1">
                <a:solidFill>
                  <a:srgbClr val="FF0000"/>
                </a:solidFill>
              </a:rPr>
              <a:t>Perryridge</a:t>
            </a:r>
            <a:r>
              <a:rPr lang="en-US" altLang="en-US" sz="2000" baseline="-25000" dirty="0">
                <a:solidFill>
                  <a:srgbClr val="FF0000"/>
                </a:solidFill>
              </a:rPr>
              <a:t>”</a:t>
            </a:r>
            <a:r>
              <a:rPr lang="en-US" altLang="en-US" sz="2000" i="0" dirty="0">
                <a:solidFill>
                  <a:srgbClr val="FF0000"/>
                </a:solidFill>
              </a:rPr>
              <a:t>  (</a:t>
            </a:r>
            <a:r>
              <a:rPr lang="en-US" altLang="en-US" sz="2000" dirty="0">
                <a:solidFill>
                  <a:srgbClr val="FF0000"/>
                </a:solidFill>
              </a:rPr>
              <a:t></a:t>
            </a:r>
            <a:r>
              <a:rPr lang="en-US" altLang="en-US" sz="2400" baseline="-25000" dirty="0" err="1">
                <a:solidFill>
                  <a:srgbClr val="FF0000"/>
                </a:solidFill>
              </a:rPr>
              <a:t>borrower.loan</a:t>
            </a:r>
            <a:r>
              <a:rPr lang="en-US" altLang="en-US" sz="2400" baseline="-25000" dirty="0">
                <a:solidFill>
                  <a:srgbClr val="FF0000"/>
                </a:solidFill>
              </a:rPr>
              <a:t>-number = </a:t>
            </a:r>
            <a:r>
              <a:rPr lang="en-US" altLang="en-US" sz="2400" baseline="-25000" dirty="0" err="1">
                <a:solidFill>
                  <a:srgbClr val="FF0000"/>
                </a:solidFill>
              </a:rPr>
              <a:t>loan.loan</a:t>
            </a:r>
            <a:r>
              <a:rPr lang="en-US" altLang="en-US" sz="2400" baseline="-25000" dirty="0">
                <a:solidFill>
                  <a:srgbClr val="FF0000"/>
                </a:solidFill>
              </a:rPr>
              <a:t>-number</a:t>
            </a:r>
            <a:r>
              <a:rPr lang="en-US" altLang="en-US" sz="2000" i="0" dirty="0">
                <a:solidFill>
                  <a:srgbClr val="FF0000"/>
                </a:solidFill>
              </a:rPr>
              <a:t>(</a:t>
            </a:r>
            <a:r>
              <a:rPr lang="en-US" altLang="en-US" sz="2000" dirty="0">
                <a:solidFill>
                  <a:srgbClr val="FF0000"/>
                </a:solidFill>
              </a:rPr>
              <a:t>borrower x loan</a:t>
            </a:r>
            <a:r>
              <a:rPr lang="en-US" altLang="en-US" sz="2000" i="0" dirty="0">
                <a:solidFill>
                  <a:srgbClr val="FF0000"/>
                </a:solidFill>
              </a:rPr>
              <a:t>)))</a:t>
            </a:r>
          </a:p>
        </p:txBody>
      </p:sp>
    </p:spTree>
    <p:extLst>
      <p:ext uri="{BB962C8B-B14F-4D97-AF65-F5344CB8AC3E}">
        <p14:creationId xmlns:p14="http://schemas.microsoft.com/office/powerpoint/2010/main" val="124917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utoUpdateAnimBg="0"/>
      <p:bldP spid="7"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tLang="en-US" kern="0" dirty="0"/>
              <a:t>Find the largest account balance( Rename </a:t>
            </a:r>
            <a:r>
              <a:rPr lang="en-US" altLang="en-US" i="1" kern="0" dirty="0"/>
              <a:t>account </a:t>
            </a:r>
            <a:r>
              <a:rPr lang="en-US" altLang="en-US" kern="0" dirty="0"/>
              <a:t>relation as </a:t>
            </a:r>
            <a:r>
              <a:rPr lang="en-US" altLang="en-US" i="1" kern="0" dirty="0"/>
              <a:t>d</a:t>
            </a:r>
            <a:r>
              <a:rPr lang="en-US" altLang="en-US" kern="0" dirty="0">
                <a:sym typeface="Symbol" panose="05050102010706020507" pitchFamily="18" charset="2"/>
              </a:rPr>
              <a:t> )    </a:t>
            </a:r>
            <a:endParaRPr lang="en-US" altLang="en-US" sz="3600" kern="0" dirty="0"/>
          </a:p>
          <a:p>
            <a:pPr marL="0" indent="0">
              <a:buNone/>
            </a:pPr>
            <a:endParaRPr lang="en-IN" dirty="0"/>
          </a:p>
        </p:txBody>
      </p:sp>
      <p:sp>
        <p:nvSpPr>
          <p:cNvPr id="5" name="Text Box 4"/>
          <p:cNvSpPr txBox="1">
            <a:spLocks noChangeArrowheads="1"/>
          </p:cNvSpPr>
          <p:nvPr/>
        </p:nvSpPr>
        <p:spPr bwMode="auto">
          <a:xfrm>
            <a:off x="815147" y="1601663"/>
            <a:ext cx="113768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altLang="en-US" sz="1800" i="0" dirty="0">
                <a:solidFill>
                  <a:srgbClr val="FF0000"/>
                </a:solidFill>
              </a:rPr>
              <a:t></a:t>
            </a:r>
            <a:r>
              <a:rPr lang="en-US" altLang="en-US" sz="2000" baseline="-25000" dirty="0">
                <a:solidFill>
                  <a:srgbClr val="FF0000"/>
                </a:solidFill>
              </a:rPr>
              <a:t>balance</a:t>
            </a:r>
            <a:r>
              <a:rPr lang="en-US" altLang="en-US" sz="1800" dirty="0">
                <a:solidFill>
                  <a:srgbClr val="FF0000"/>
                </a:solidFill>
              </a:rPr>
              <a:t>(account) </a:t>
            </a:r>
            <a:r>
              <a:rPr lang="en-US" altLang="en-US" sz="1800" i="0" dirty="0">
                <a:solidFill>
                  <a:srgbClr val="FF0000"/>
                </a:solidFill>
              </a:rPr>
              <a:t>- </a:t>
            </a:r>
            <a:r>
              <a:rPr lang="en-US" altLang="en-US" sz="2000" baseline="-25000" dirty="0" err="1">
                <a:solidFill>
                  <a:srgbClr val="FF0000"/>
                </a:solidFill>
              </a:rPr>
              <a:t>account.balance</a:t>
            </a:r>
            <a:r>
              <a:rPr lang="en-US" altLang="en-US" sz="2000" baseline="-25000" dirty="0">
                <a:solidFill>
                  <a:srgbClr val="FF0000"/>
                </a:solidFill>
              </a:rPr>
              <a:t> </a:t>
            </a:r>
            <a:r>
              <a:rPr lang="en-US" altLang="en-US" sz="1800" i="0" dirty="0">
                <a:solidFill>
                  <a:srgbClr val="FF0000"/>
                </a:solidFill>
              </a:rPr>
              <a:t>(</a:t>
            </a:r>
            <a:r>
              <a:rPr lang="en-US" altLang="en-US" sz="2000" baseline="-25000" dirty="0" err="1">
                <a:solidFill>
                  <a:srgbClr val="FF0000"/>
                </a:solidFill>
              </a:rPr>
              <a:t>account.balance</a:t>
            </a:r>
            <a:r>
              <a:rPr lang="en-US" altLang="en-US" sz="2000" baseline="-25000" dirty="0">
                <a:solidFill>
                  <a:srgbClr val="FF0000"/>
                </a:solidFill>
              </a:rPr>
              <a:t> &lt; </a:t>
            </a:r>
            <a:r>
              <a:rPr lang="en-US" altLang="en-US" sz="2000" baseline="-25000" dirty="0" err="1">
                <a:solidFill>
                  <a:srgbClr val="FF0000"/>
                </a:solidFill>
              </a:rPr>
              <a:t>d.balance</a:t>
            </a:r>
            <a:r>
              <a:rPr lang="en-US" altLang="en-US" sz="1800" dirty="0">
                <a:solidFill>
                  <a:srgbClr val="FF0000"/>
                </a:solidFill>
              </a:rPr>
              <a:t> </a:t>
            </a:r>
            <a:r>
              <a:rPr lang="en-US" altLang="en-US" sz="1800" i="0" dirty="0">
                <a:solidFill>
                  <a:srgbClr val="FF0000"/>
                </a:solidFill>
              </a:rPr>
              <a:t>(</a:t>
            </a:r>
            <a:r>
              <a:rPr lang="en-US" altLang="en-US" sz="1800" dirty="0">
                <a:solidFill>
                  <a:srgbClr val="FF0000"/>
                </a:solidFill>
              </a:rPr>
              <a:t>account x </a:t>
            </a:r>
            <a:r>
              <a:rPr lang="en-US" altLang="en-US" sz="1800" dirty="0" err="1">
                <a:solidFill>
                  <a:srgbClr val="FF0000"/>
                </a:solidFill>
                <a:latin typeface="Symbol" panose="05050102010706020507" pitchFamily="18" charset="2"/>
              </a:rPr>
              <a:t>r</a:t>
            </a:r>
            <a:r>
              <a:rPr lang="en-US" altLang="en-US" sz="2000" baseline="-25000" dirty="0" err="1">
                <a:solidFill>
                  <a:srgbClr val="FF0000"/>
                </a:solidFill>
              </a:rPr>
              <a:t>d</a:t>
            </a:r>
            <a:r>
              <a:rPr lang="en-US" altLang="en-US" sz="1800" dirty="0">
                <a:solidFill>
                  <a:srgbClr val="FF0000"/>
                </a:solidFill>
              </a:rPr>
              <a:t> (account</a:t>
            </a:r>
            <a:r>
              <a:rPr lang="en-US" altLang="en-US" sz="1800" i="0" dirty="0">
                <a:solidFill>
                  <a:srgbClr val="FF0000"/>
                </a:solidFill>
              </a:rPr>
              <a:t>)))</a:t>
            </a:r>
            <a:endParaRPr kumimoji="0" lang="en-US" altLang="en-US" sz="1200" i="0" dirty="0">
              <a:solidFill>
                <a:srgbClr val="FF0000"/>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1504456264"/>
              </p:ext>
            </p:extLst>
          </p:nvPr>
        </p:nvGraphicFramePr>
        <p:xfrm>
          <a:off x="2120632" y="2533090"/>
          <a:ext cx="1306110" cy="822960"/>
        </p:xfrm>
        <a:graphic>
          <a:graphicData uri="http://schemas.openxmlformats.org/drawingml/2006/table">
            <a:tbl>
              <a:tblPr firstRow="1" bandRow="1">
                <a:tableStyleId>{5C22544A-7EE6-4342-B048-85BDC9FD1C3A}</a:tableStyleId>
              </a:tblPr>
              <a:tblGrid>
                <a:gridCol w="435370">
                  <a:extLst>
                    <a:ext uri="{9D8B030D-6E8A-4147-A177-3AD203B41FA5}">
                      <a16:colId xmlns:a16="http://schemas.microsoft.com/office/drawing/2014/main" val="20000"/>
                    </a:ext>
                  </a:extLst>
                </a:gridCol>
                <a:gridCol w="435370">
                  <a:extLst>
                    <a:ext uri="{9D8B030D-6E8A-4147-A177-3AD203B41FA5}">
                      <a16:colId xmlns:a16="http://schemas.microsoft.com/office/drawing/2014/main" val="20001"/>
                    </a:ext>
                  </a:extLst>
                </a:gridCol>
                <a:gridCol w="435370">
                  <a:extLst>
                    <a:ext uri="{9D8B030D-6E8A-4147-A177-3AD203B41FA5}">
                      <a16:colId xmlns:a16="http://schemas.microsoft.com/office/drawing/2014/main" val="20002"/>
                    </a:ext>
                  </a:extLst>
                </a:gridCol>
              </a:tblGrid>
              <a:tr h="240454">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extLst>
                  <a:ext uri="{0D108BD9-81ED-4DB2-BD59-A6C34878D82A}">
                    <a16:rowId xmlns:a16="http://schemas.microsoft.com/office/drawing/2014/main" val="10000"/>
                  </a:ext>
                </a:extLst>
              </a:tr>
              <a:tr h="240454">
                <a:tc>
                  <a:txBody>
                    <a:bodyPr/>
                    <a:lstStyle/>
                    <a:p>
                      <a:r>
                        <a:rPr lang="en-IN" sz="1200" dirty="0">
                          <a:solidFill>
                            <a:schemeClr val="tx1"/>
                          </a:solidFill>
                        </a:rPr>
                        <a:t>2</a:t>
                      </a:r>
                    </a:p>
                  </a:txBody>
                  <a:tcPr/>
                </a:tc>
                <a:tc>
                  <a:txBody>
                    <a:bodyPr/>
                    <a:lstStyle/>
                    <a:p>
                      <a:r>
                        <a:rPr lang="en-IN" sz="1200" dirty="0">
                          <a:solidFill>
                            <a:schemeClr val="tx1"/>
                          </a:solidFill>
                        </a:rPr>
                        <a:t>B</a:t>
                      </a:r>
                    </a:p>
                  </a:txBody>
                  <a:tcPr/>
                </a:tc>
                <a:tc>
                  <a:txBody>
                    <a:bodyPr/>
                    <a:lstStyle/>
                    <a:p>
                      <a:r>
                        <a:rPr lang="en-IN" sz="1200" dirty="0">
                          <a:solidFill>
                            <a:schemeClr val="tx1"/>
                          </a:solidFill>
                        </a:rPr>
                        <a:t>300</a:t>
                      </a:r>
                    </a:p>
                  </a:txBody>
                  <a:tcPr/>
                </a:tc>
                <a:extLst>
                  <a:ext uri="{0D108BD9-81ED-4DB2-BD59-A6C34878D82A}">
                    <a16:rowId xmlns:a16="http://schemas.microsoft.com/office/drawing/2014/main" val="10001"/>
                  </a:ext>
                </a:extLst>
              </a:tr>
              <a:tr h="240454">
                <a:tc>
                  <a:txBody>
                    <a:bodyPr/>
                    <a:lstStyle/>
                    <a:p>
                      <a:r>
                        <a:rPr lang="en-IN" sz="1200" dirty="0">
                          <a:solidFill>
                            <a:schemeClr val="tx1"/>
                          </a:solidFill>
                        </a:rPr>
                        <a:t>3</a:t>
                      </a:r>
                    </a:p>
                  </a:txBody>
                  <a:tcPr/>
                </a:tc>
                <a:tc>
                  <a:txBody>
                    <a:bodyPr/>
                    <a:lstStyle/>
                    <a:p>
                      <a:r>
                        <a:rPr lang="en-IN" sz="1200" dirty="0">
                          <a:solidFill>
                            <a:schemeClr val="tx1"/>
                          </a:solidFill>
                        </a:rPr>
                        <a:t>C</a:t>
                      </a:r>
                    </a:p>
                  </a:txBody>
                  <a:tcPr/>
                </a:tc>
                <a:tc>
                  <a:txBody>
                    <a:bodyPr/>
                    <a:lstStyle/>
                    <a:p>
                      <a:r>
                        <a:rPr lang="en-IN" sz="1200" dirty="0">
                          <a:solidFill>
                            <a:schemeClr val="tx1"/>
                          </a:solidFill>
                        </a:rPr>
                        <a:t>700</a:t>
                      </a:r>
                    </a:p>
                  </a:txBody>
                  <a:tcPr/>
                </a:tc>
                <a:extLst>
                  <a:ext uri="{0D108BD9-81ED-4DB2-BD59-A6C34878D82A}">
                    <a16:rowId xmlns:a16="http://schemas.microsoft.com/office/drawing/2014/main" val="10002"/>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92001099"/>
              </p:ext>
            </p:extLst>
          </p:nvPr>
        </p:nvGraphicFramePr>
        <p:xfrm>
          <a:off x="4135479" y="2533090"/>
          <a:ext cx="1306110" cy="822960"/>
        </p:xfrm>
        <a:graphic>
          <a:graphicData uri="http://schemas.openxmlformats.org/drawingml/2006/table">
            <a:tbl>
              <a:tblPr firstRow="1" bandRow="1">
                <a:tableStyleId>{5C22544A-7EE6-4342-B048-85BDC9FD1C3A}</a:tableStyleId>
              </a:tblPr>
              <a:tblGrid>
                <a:gridCol w="435370">
                  <a:extLst>
                    <a:ext uri="{9D8B030D-6E8A-4147-A177-3AD203B41FA5}">
                      <a16:colId xmlns:a16="http://schemas.microsoft.com/office/drawing/2014/main" val="20000"/>
                    </a:ext>
                  </a:extLst>
                </a:gridCol>
                <a:gridCol w="435370">
                  <a:extLst>
                    <a:ext uri="{9D8B030D-6E8A-4147-A177-3AD203B41FA5}">
                      <a16:colId xmlns:a16="http://schemas.microsoft.com/office/drawing/2014/main" val="20001"/>
                    </a:ext>
                  </a:extLst>
                </a:gridCol>
                <a:gridCol w="435370">
                  <a:extLst>
                    <a:ext uri="{9D8B030D-6E8A-4147-A177-3AD203B41FA5}">
                      <a16:colId xmlns:a16="http://schemas.microsoft.com/office/drawing/2014/main" val="20002"/>
                    </a:ext>
                  </a:extLst>
                </a:gridCol>
              </a:tblGrid>
              <a:tr h="240454">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extLst>
                  <a:ext uri="{0D108BD9-81ED-4DB2-BD59-A6C34878D82A}">
                    <a16:rowId xmlns:a16="http://schemas.microsoft.com/office/drawing/2014/main" val="10000"/>
                  </a:ext>
                </a:extLst>
              </a:tr>
              <a:tr h="240454">
                <a:tc>
                  <a:txBody>
                    <a:bodyPr/>
                    <a:lstStyle/>
                    <a:p>
                      <a:r>
                        <a:rPr lang="en-IN" sz="1200" dirty="0">
                          <a:solidFill>
                            <a:schemeClr val="tx1"/>
                          </a:solidFill>
                        </a:rPr>
                        <a:t>2</a:t>
                      </a:r>
                    </a:p>
                  </a:txBody>
                  <a:tcPr/>
                </a:tc>
                <a:tc>
                  <a:txBody>
                    <a:bodyPr/>
                    <a:lstStyle/>
                    <a:p>
                      <a:r>
                        <a:rPr lang="en-IN" sz="1200" dirty="0">
                          <a:solidFill>
                            <a:schemeClr val="tx1"/>
                          </a:solidFill>
                        </a:rPr>
                        <a:t>B</a:t>
                      </a:r>
                    </a:p>
                  </a:txBody>
                  <a:tcPr/>
                </a:tc>
                <a:tc>
                  <a:txBody>
                    <a:bodyPr/>
                    <a:lstStyle/>
                    <a:p>
                      <a:r>
                        <a:rPr lang="en-IN" sz="1200" dirty="0">
                          <a:solidFill>
                            <a:schemeClr val="tx1"/>
                          </a:solidFill>
                        </a:rPr>
                        <a:t>300</a:t>
                      </a:r>
                    </a:p>
                  </a:txBody>
                  <a:tcPr/>
                </a:tc>
                <a:extLst>
                  <a:ext uri="{0D108BD9-81ED-4DB2-BD59-A6C34878D82A}">
                    <a16:rowId xmlns:a16="http://schemas.microsoft.com/office/drawing/2014/main" val="10001"/>
                  </a:ext>
                </a:extLst>
              </a:tr>
              <a:tr h="240454">
                <a:tc>
                  <a:txBody>
                    <a:bodyPr/>
                    <a:lstStyle/>
                    <a:p>
                      <a:r>
                        <a:rPr lang="en-IN" sz="1200" dirty="0">
                          <a:solidFill>
                            <a:schemeClr val="tx1"/>
                          </a:solidFill>
                        </a:rPr>
                        <a:t>3</a:t>
                      </a:r>
                    </a:p>
                  </a:txBody>
                  <a:tcPr/>
                </a:tc>
                <a:tc>
                  <a:txBody>
                    <a:bodyPr/>
                    <a:lstStyle/>
                    <a:p>
                      <a:r>
                        <a:rPr lang="en-IN" sz="1200" dirty="0">
                          <a:solidFill>
                            <a:schemeClr val="tx1"/>
                          </a:solidFill>
                        </a:rPr>
                        <a:t>C</a:t>
                      </a:r>
                    </a:p>
                  </a:txBody>
                  <a:tcPr/>
                </a:tc>
                <a:tc>
                  <a:txBody>
                    <a:bodyPr/>
                    <a:lstStyle/>
                    <a:p>
                      <a:r>
                        <a:rPr lang="en-IN" sz="1200" dirty="0">
                          <a:solidFill>
                            <a:schemeClr val="tx1"/>
                          </a:solidFill>
                        </a:rPr>
                        <a:t>700</a:t>
                      </a:r>
                    </a:p>
                  </a:txBody>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33418396"/>
              </p:ext>
            </p:extLst>
          </p:nvPr>
        </p:nvGraphicFramePr>
        <p:xfrm>
          <a:off x="1948234" y="3720796"/>
          <a:ext cx="2638566" cy="2880954"/>
        </p:xfrm>
        <a:graphic>
          <a:graphicData uri="http://schemas.openxmlformats.org/drawingml/2006/table">
            <a:tbl>
              <a:tblPr firstRow="1" bandRow="1">
                <a:tableStyleId>{5C22544A-7EE6-4342-B048-85BDC9FD1C3A}</a:tableStyleId>
              </a:tblPr>
              <a:tblGrid>
                <a:gridCol w="439761">
                  <a:extLst>
                    <a:ext uri="{9D8B030D-6E8A-4147-A177-3AD203B41FA5}">
                      <a16:colId xmlns:a16="http://schemas.microsoft.com/office/drawing/2014/main" val="20000"/>
                    </a:ext>
                  </a:extLst>
                </a:gridCol>
                <a:gridCol w="439761">
                  <a:extLst>
                    <a:ext uri="{9D8B030D-6E8A-4147-A177-3AD203B41FA5}">
                      <a16:colId xmlns:a16="http://schemas.microsoft.com/office/drawing/2014/main" val="20001"/>
                    </a:ext>
                  </a:extLst>
                </a:gridCol>
                <a:gridCol w="448860">
                  <a:extLst>
                    <a:ext uri="{9D8B030D-6E8A-4147-A177-3AD203B41FA5}">
                      <a16:colId xmlns:a16="http://schemas.microsoft.com/office/drawing/2014/main" val="20002"/>
                    </a:ext>
                  </a:extLst>
                </a:gridCol>
                <a:gridCol w="430662">
                  <a:extLst>
                    <a:ext uri="{9D8B030D-6E8A-4147-A177-3AD203B41FA5}">
                      <a16:colId xmlns:a16="http://schemas.microsoft.com/office/drawing/2014/main" val="20003"/>
                    </a:ext>
                  </a:extLst>
                </a:gridCol>
                <a:gridCol w="439761">
                  <a:extLst>
                    <a:ext uri="{9D8B030D-6E8A-4147-A177-3AD203B41FA5}">
                      <a16:colId xmlns:a16="http://schemas.microsoft.com/office/drawing/2014/main" val="20004"/>
                    </a:ext>
                  </a:extLst>
                </a:gridCol>
                <a:gridCol w="439761">
                  <a:extLst>
                    <a:ext uri="{9D8B030D-6E8A-4147-A177-3AD203B41FA5}">
                      <a16:colId xmlns:a16="http://schemas.microsoft.com/office/drawing/2014/main" val="20005"/>
                    </a:ext>
                  </a:extLst>
                </a:gridCol>
              </a:tblGrid>
              <a:tr h="320106">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extLst>
                  <a:ext uri="{0D108BD9-81ED-4DB2-BD59-A6C34878D82A}">
                    <a16:rowId xmlns:a16="http://schemas.microsoft.com/office/drawing/2014/main" val="10000"/>
                  </a:ext>
                </a:extLst>
              </a:tr>
              <a:tr h="320106">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tc>
                  <a:txBody>
                    <a:bodyPr/>
                    <a:lstStyle/>
                    <a:p>
                      <a:r>
                        <a:rPr lang="en-IN" sz="1200" dirty="0">
                          <a:solidFill>
                            <a:schemeClr val="tx1"/>
                          </a:solidFill>
                        </a:rPr>
                        <a:t>2</a:t>
                      </a:r>
                    </a:p>
                  </a:txBody>
                  <a:tcPr/>
                </a:tc>
                <a:tc>
                  <a:txBody>
                    <a:bodyPr/>
                    <a:lstStyle/>
                    <a:p>
                      <a:r>
                        <a:rPr lang="en-IN" sz="1200" dirty="0">
                          <a:solidFill>
                            <a:schemeClr val="tx1"/>
                          </a:solidFill>
                        </a:rPr>
                        <a:t>B</a:t>
                      </a:r>
                    </a:p>
                  </a:txBody>
                  <a:tcPr/>
                </a:tc>
                <a:tc>
                  <a:txBody>
                    <a:bodyPr/>
                    <a:lstStyle/>
                    <a:p>
                      <a:r>
                        <a:rPr lang="en-IN" sz="1200" dirty="0">
                          <a:solidFill>
                            <a:schemeClr val="tx1"/>
                          </a:solidFill>
                        </a:rPr>
                        <a:t>300</a:t>
                      </a:r>
                    </a:p>
                  </a:txBody>
                  <a:tcPr/>
                </a:tc>
                <a:extLst>
                  <a:ext uri="{0D108BD9-81ED-4DB2-BD59-A6C34878D82A}">
                    <a16:rowId xmlns:a16="http://schemas.microsoft.com/office/drawing/2014/main" val="10001"/>
                  </a:ext>
                </a:extLst>
              </a:tr>
              <a:tr h="320106">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tc>
                  <a:txBody>
                    <a:bodyPr/>
                    <a:lstStyle/>
                    <a:p>
                      <a:r>
                        <a:rPr lang="en-IN" sz="1200" dirty="0">
                          <a:solidFill>
                            <a:schemeClr val="tx1"/>
                          </a:solidFill>
                        </a:rPr>
                        <a:t>3</a:t>
                      </a:r>
                    </a:p>
                  </a:txBody>
                  <a:tcPr/>
                </a:tc>
                <a:tc>
                  <a:txBody>
                    <a:bodyPr/>
                    <a:lstStyle/>
                    <a:p>
                      <a:r>
                        <a:rPr lang="en-IN" sz="1200" dirty="0">
                          <a:solidFill>
                            <a:schemeClr val="tx1"/>
                          </a:solidFill>
                        </a:rPr>
                        <a:t>C</a:t>
                      </a:r>
                    </a:p>
                  </a:txBody>
                  <a:tcPr/>
                </a:tc>
                <a:tc>
                  <a:txBody>
                    <a:bodyPr/>
                    <a:lstStyle/>
                    <a:p>
                      <a:r>
                        <a:rPr lang="en-IN" sz="1200" dirty="0">
                          <a:solidFill>
                            <a:schemeClr val="tx1"/>
                          </a:solidFill>
                        </a:rPr>
                        <a:t>700</a:t>
                      </a:r>
                    </a:p>
                  </a:txBody>
                  <a:tcPr/>
                </a:tc>
                <a:extLst>
                  <a:ext uri="{0D108BD9-81ED-4DB2-BD59-A6C34878D82A}">
                    <a16:rowId xmlns:a16="http://schemas.microsoft.com/office/drawing/2014/main" val="10002"/>
                  </a:ext>
                </a:extLst>
              </a:tr>
              <a:tr h="320106">
                <a:tc>
                  <a:txBody>
                    <a:bodyPr/>
                    <a:lstStyle/>
                    <a:p>
                      <a:r>
                        <a:rPr lang="en-IN" sz="1200" b="0" dirty="0">
                          <a:solidFill>
                            <a:schemeClr val="tx1"/>
                          </a:solidFill>
                        </a:rPr>
                        <a:t>2</a:t>
                      </a:r>
                    </a:p>
                  </a:txBody>
                  <a:tcPr/>
                </a:tc>
                <a:tc>
                  <a:txBody>
                    <a:bodyPr/>
                    <a:lstStyle/>
                    <a:p>
                      <a:r>
                        <a:rPr lang="en-IN" sz="1200" b="0" dirty="0">
                          <a:solidFill>
                            <a:schemeClr val="tx1"/>
                          </a:solidFill>
                        </a:rPr>
                        <a:t>B</a:t>
                      </a:r>
                    </a:p>
                  </a:txBody>
                  <a:tcPr/>
                </a:tc>
                <a:tc>
                  <a:txBody>
                    <a:bodyPr/>
                    <a:lstStyle/>
                    <a:p>
                      <a:r>
                        <a:rPr lang="en-IN" sz="1200" b="0" dirty="0">
                          <a:solidFill>
                            <a:schemeClr val="tx1"/>
                          </a:solidFill>
                        </a:rPr>
                        <a:t>300</a:t>
                      </a:r>
                    </a:p>
                  </a:txBody>
                  <a:tcPr/>
                </a:tc>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extLst>
                  <a:ext uri="{0D108BD9-81ED-4DB2-BD59-A6C34878D82A}">
                    <a16:rowId xmlns:a16="http://schemas.microsoft.com/office/drawing/2014/main" val="10003"/>
                  </a:ext>
                </a:extLst>
              </a:tr>
              <a:tr h="320106">
                <a:tc>
                  <a:txBody>
                    <a:bodyPr/>
                    <a:lstStyle/>
                    <a:p>
                      <a:r>
                        <a:rPr lang="en-IN" sz="1200" b="0" dirty="0">
                          <a:solidFill>
                            <a:schemeClr val="tx1"/>
                          </a:solidFill>
                        </a:rPr>
                        <a:t>2</a:t>
                      </a:r>
                    </a:p>
                  </a:txBody>
                  <a:tcPr/>
                </a:tc>
                <a:tc>
                  <a:txBody>
                    <a:bodyPr/>
                    <a:lstStyle/>
                    <a:p>
                      <a:r>
                        <a:rPr lang="en-IN" sz="1200" b="0" dirty="0">
                          <a:solidFill>
                            <a:schemeClr val="tx1"/>
                          </a:solidFill>
                        </a:rPr>
                        <a:t>B</a:t>
                      </a:r>
                    </a:p>
                  </a:txBody>
                  <a:tcPr/>
                </a:tc>
                <a:tc>
                  <a:txBody>
                    <a:bodyPr/>
                    <a:lstStyle/>
                    <a:p>
                      <a:r>
                        <a:rPr lang="en-IN" sz="1200" b="0" dirty="0">
                          <a:solidFill>
                            <a:schemeClr val="tx1"/>
                          </a:solidFill>
                        </a:rPr>
                        <a:t>300</a:t>
                      </a:r>
                    </a:p>
                  </a:txBody>
                  <a:tcPr/>
                </a:tc>
                <a:tc>
                  <a:txBody>
                    <a:bodyPr/>
                    <a:lstStyle/>
                    <a:p>
                      <a:r>
                        <a:rPr lang="en-IN" sz="1200" dirty="0">
                          <a:solidFill>
                            <a:schemeClr val="tx1"/>
                          </a:solidFill>
                        </a:rPr>
                        <a:t>2</a:t>
                      </a:r>
                    </a:p>
                  </a:txBody>
                  <a:tcPr/>
                </a:tc>
                <a:tc>
                  <a:txBody>
                    <a:bodyPr/>
                    <a:lstStyle/>
                    <a:p>
                      <a:r>
                        <a:rPr lang="en-IN" sz="1200" dirty="0">
                          <a:solidFill>
                            <a:schemeClr val="tx1"/>
                          </a:solidFill>
                        </a:rPr>
                        <a:t>B</a:t>
                      </a:r>
                    </a:p>
                  </a:txBody>
                  <a:tcPr/>
                </a:tc>
                <a:tc>
                  <a:txBody>
                    <a:bodyPr/>
                    <a:lstStyle/>
                    <a:p>
                      <a:r>
                        <a:rPr lang="en-IN" sz="1200" dirty="0">
                          <a:solidFill>
                            <a:schemeClr val="tx1"/>
                          </a:solidFill>
                        </a:rPr>
                        <a:t>300</a:t>
                      </a:r>
                    </a:p>
                  </a:txBody>
                  <a:tcPr/>
                </a:tc>
                <a:extLst>
                  <a:ext uri="{0D108BD9-81ED-4DB2-BD59-A6C34878D82A}">
                    <a16:rowId xmlns:a16="http://schemas.microsoft.com/office/drawing/2014/main" val="10004"/>
                  </a:ext>
                </a:extLst>
              </a:tr>
              <a:tr h="320106">
                <a:tc>
                  <a:txBody>
                    <a:bodyPr/>
                    <a:lstStyle/>
                    <a:p>
                      <a:r>
                        <a:rPr lang="en-IN" sz="1200" b="0" dirty="0">
                          <a:solidFill>
                            <a:schemeClr val="tx1"/>
                          </a:solidFill>
                        </a:rPr>
                        <a:t>2</a:t>
                      </a:r>
                    </a:p>
                  </a:txBody>
                  <a:tcPr/>
                </a:tc>
                <a:tc>
                  <a:txBody>
                    <a:bodyPr/>
                    <a:lstStyle/>
                    <a:p>
                      <a:r>
                        <a:rPr lang="en-IN" sz="1200" b="0" dirty="0">
                          <a:solidFill>
                            <a:schemeClr val="tx1"/>
                          </a:solidFill>
                        </a:rPr>
                        <a:t>B</a:t>
                      </a:r>
                    </a:p>
                  </a:txBody>
                  <a:tcPr/>
                </a:tc>
                <a:tc>
                  <a:txBody>
                    <a:bodyPr/>
                    <a:lstStyle/>
                    <a:p>
                      <a:r>
                        <a:rPr lang="en-IN" sz="1200" b="0" dirty="0">
                          <a:solidFill>
                            <a:schemeClr val="tx1"/>
                          </a:solidFill>
                        </a:rPr>
                        <a:t>300</a:t>
                      </a:r>
                    </a:p>
                  </a:txBody>
                  <a:tcPr/>
                </a:tc>
                <a:tc>
                  <a:txBody>
                    <a:bodyPr/>
                    <a:lstStyle/>
                    <a:p>
                      <a:r>
                        <a:rPr lang="en-IN" sz="1200" dirty="0">
                          <a:solidFill>
                            <a:schemeClr val="tx1"/>
                          </a:solidFill>
                        </a:rPr>
                        <a:t>3</a:t>
                      </a:r>
                    </a:p>
                  </a:txBody>
                  <a:tcPr/>
                </a:tc>
                <a:tc>
                  <a:txBody>
                    <a:bodyPr/>
                    <a:lstStyle/>
                    <a:p>
                      <a:r>
                        <a:rPr lang="en-IN" sz="1200" dirty="0">
                          <a:solidFill>
                            <a:schemeClr val="tx1"/>
                          </a:solidFill>
                        </a:rPr>
                        <a:t>C</a:t>
                      </a:r>
                    </a:p>
                  </a:txBody>
                  <a:tcPr/>
                </a:tc>
                <a:tc>
                  <a:txBody>
                    <a:bodyPr/>
                    <a:lstStyle/>
                    <a:p>
                      <a:r>
                        <a:rPr lang="en-IN" sz="1200" dirty="0">
                          <a:solidFill>
                            <a:schemeClr val="tx1"/>
                          </a:solidFill>
                        </a:rPr>
                        <a:t>700</a:t>
                      </a:r>
                    </a:p>
                  </a:txBody>
                  <a:tcPr/>
                </a:tc>
                <a:extLst>
                  <a:ext uri="{0D108BD9-81ED-4DB2-BD59-A6C34878D82A}">
                    <a16:rowId xmlns:a16="http://schemas.microsoft.com/office/drawing/2014/main" val="10005"/>
                  </a:ext>
                </a:extLst>
              </a:tr>
              <a:tr h="320106">
                <a:tc>
                  <a:txBody>
                    <a:bodyPr/>
                    <a:lstStyle/>
                    <a:p>
                      <a:r>
                        <a:rPr lang="en-IN" sz="1200" b="0" dirty="0">
                          <a:solidFill>
                            <a:schemeClr val="tx1"/>
                          </a:solidFill>
                        </a:rPr>
                        <a:t>3</a:t>
                      </a:r>
                    </a:p>
                  </a:txBody>
                  <a:tcPr/>
                </a:tc>
                <a:tc>
                  <a:txBody>
                    <a:bodyPr/>
                    <a:lstStyle/>
                    <a:p>
                      <a:r>
                        <a:rPr lang="en-IN" sz="1200" b="0" dirty="0">
                          <a:solidFill>
                            <a:schemeClr val="tx1"/>
                          </a:solidFill>
                        </a:rPr>
                        <a:t>C</a:t>
                      </a:r>
                    </a:p>
                  </a:txBody>
                  <a:tcPr/>
                </a:tc>
                <a:tc>
                  <a:txBody>
                    <a:bodyPr/>
                    <a:lstStyle/>
                    <a:p>
                      <a:r>
                        <a:rPr lang="en-IN" sz="1200" b="0" dirty="0">
                          <a:solidFill>
                            <a:schemeClr val="tx1"/>
                          </a:solidFill>
                        </a:rPr>
                        <a:t>700</a:t>
                      </a:r>
                    </a:p>
                  </a:txBody>
                  <a:tcPr/>
                </a:tc>
                <a:tc>
                  <a:txBody>
                    <a:bodyPr/>
                    <a:lstStyle/>
                    <a:p>
                      <a:r>
                        <a:rPr lang="en-IN" sz="1200" b="0" dirty="0">
                          <a:solidFill>
                            <a:schemeClr val="tx1"/>
                          </a:solidFill>
                        </a:rPr>
                        <a:t>1</a:t>
                      </a:r>
                    </a:p>
                  </a:txBody>
                  <a:tcPr/>
                </a:tc>
                <a:tc>
                  <a:txBody>
                    <a:bodyPr/>
                    <a:lstStyle/>
                    <a:p>
                      <a:r>
                        <a:rPr lang="en-IN" sz="1200" b="0" dirty="0">
                          <a:solidFill>
                            <a:schemeClr val="tx1"/>
                          </a:solidFill>
                        </a:rPr>
                        <a:t>A</a:t>
                      </a:r>
                    </a:p>
                  </a:txBody>
                  <a:tcPr/>
                </a:tc>
                <a:tc>
                  <a:txBody>
                    <a:bodyPr/>
                    <a:lstStyle/>
                    <a:p>
                      <a:r>
                        <a:rPr lang="en-IN" sz="1200" b="0" dirty="0">
                          <a:solidFill>
                            <a:schemeClr val="tx1"/>
                          </a:solidFill>
                        </a:rPr>
                        <a:t>500</a:t>
                      </a:r>
                    </a:p>
                  </a:txBody>
                  <a:tcPr/>
                </a:tc>
                <a:extLst>
                  <a:ext uri="{0D108BD9-81ED-4DB2-BD59-A6C34878D82A}">
                    <a16:rowId xmlns:a16="http://schemas.microsoft.com/office/drawing/2014/main" val="10006"/>
                  </a:ext>
                </a:extLst>
              </a:tr>
              <a:tr h="320106">
                <a:tc>
                  <a:txBody>
                    <a:bodyPr/>
                    <a:lstStyle/>
                    <a:p>
                      <a:r>
                        <a:rPr lang="en-IN" sz="1200" b="0" dirty="0">
                          <a:solidFill>
                            <a:schemeClr val="tx1"/>
                          </a:solidFill>
                        </a:rPr>
                        <a:t>3</a:t>
                      </a:r>
                    </a:p>
                  </a:txBody>
                  <a:tcPr/>
                </a:tc>
                <a:tc>
                  <a:txBody>
                    <a:bodyPr/>
                    <a:lstStyle/>
                    <a:p>
                      <a:r>
                        <a:rPr lang="en-IN" sz="1200" b="0" dirty="0">
                          <a:solidFill>
                            <a:schemeClr val="tx1"/>
                          </a:solidFill>
                        </a:rPr>
                        <a:t>C</a:t>
                      </a:r>
                    </a:p>
                  </a:txBody>
                  <a:tcPr/>
                </a:tc>
                <a:tc>
                  <a:txBody>
                    <a:bodyPr/>
                    <a:lstStyle/>
                    <a:p>
                      <a:r>
                        <a:rPr lang="en-IN" sz="1200" b="0" dirty="0">
                          <a:solidFill>
                            <a:schemeClr val="tx1"/>
                          </a:solidFill>
                        </a:rPr>
                        <a:t>700</a:t>
                      </a:r>
                    </a:p>
                  </a:txBody>
                  <a:tcPr/>
                </a:tc>
                <a:tc>
                  <a:txBody>
                    <a:bodyPr/>
                    <a:lstStyle/>
                    <a:p>
                      <a:r>
                        <a:rPr lang="en-IN" sz="1200" dirty="0">
                          <a:solidFill>
                            <a:schemeClr val="tx1"/>
                          </a:solidFill>
                        </a:rPr>
                        <a:t>2</a:t>
                      </a:r>
                    </a:p>
                  </a:txBody>
                  <a:tcPr/>
                </a:tc>
                <a:tc>
                  <a:txBody>
                    <a:bodyPr/>
                    <a:lstStyle/>
                    <a:p>
                      <a:r>
                        <a:rPr lang="en-IN" sz="1200" dirty="0">
                          <a:solidFill>
                            <a:schemeClr val="tx1"/>
                          </a:solidFill>
                        </a:rPr>
                        <a:t>B</a:t>
                      </a:r>
                    </a:p>
                  </a:txBody>
                  <a:tcPr/>
                </a:tc>
                <a:tc>
                  <a:txBody>
                    <a:bodyPr/>
                    <a:lstStyle/>
                    <a:p>
                      <a:r>
                        <a:rPr lang="en-IN" sz="1200" dirty="0">
                          <a:solidFill>
                            <a:schemeClr val="tx1"/>
                          </a:solidFill>
                        </a:rPr>
                        <a:t>300</a:t>
                      </a:r>
                    </a:p>
                  </a:txBody>
                  <a:tcPr/>
                </a:tc>
                <a:extLst>
                  <a:ext uri="{0D108BD9-81ED-4DB2-BD59-A6C34878D82A}">
                    <a16:rowId xmlns:a16="http://schemas.microsoft.com/office/drawing/2014/main" val="10007"/>
                  </a:ext>
                </a:extLst>
              </a:tr>
              <a:tr h="320106">
                <a:tc>
                  <a:txBody>
                    <a:bodyPr/>
                    <a:lstStyle/>
                    <a:p>
                      <a:r>
                        <a:rPr lang="en-IN" sz="1200" b="0" dirty="0">
                          <a:solidFill>
                            <a:schemeClr val="tx1"/>
                          </a:solidFill>
                        </a:rPr>
                        <a:t>3</a:t>
                      </a:r>
                    </a:p>
                  </a:txBody>
                  <a:tcPr/>
                </a:tc>
                <a:tc>
                  <a:txBody>
                    <a:bodyPr/>
                    <a:lstStyle/>
                    <a:p>
                      <a:r>
                        <a:rPr lang="en-IN" sz="1200" b="0" dirty="0">
                          <a:solidFill>
                            <a:schemeClr val="tx1"/>
                          </a:solidFill>
                        </a:rPr>
                        <a:t>C</a:t>
                      </a:r>
                    </a:p>
                  </a:txBody>
                  <a:tcPr/>
                </a:tc>
                <a:tc>
                  <a:txBody>
                    <a:bodyPr/>
                    <a:lstStyle/>
                    <a:p>
                      <a:r>
                        <a:rPr lang="en-IN" sz="1200" b="0" dirty="0">
                          <a:solidFill>
                            <a:schemeClr val="tx1"/>
                          </a:solidFill>
                        </a:rPr>
                        <a:t>700</a:t>
                      </a:r>
                    </a:p>
                  </a:txBody>
                  <a:tcPr/>
                </a:tc>
                <a:tc>
                  <a:txBody>
                    <a:bodyPr/>
                    <a:lstStyle/>
                    <a:p>
                      <a:r>
                        <a:rPr lang="en-IN" sz="1200" dirty="0">
                          <a:solidFill>
                            <a:schemeClr val="tx1"/>
                          </a:solidFill>
                        </a:rPr>
                        <a:t>3</a:t>
                      </a:r>
                    </a:p>
                  </a:txBody>
                  <a:tcPr/>
                </a:tc>
                <a:tc>
                  <a:txBody>
                    <a:bodyPr/>
                    <a:lstStyle/>
                    <a:p>
                      <a:r>
                        <a:rPr lang="en-IN" sz="1200" dirty="0">
                          <a:solidFill>
                            <a:schemeClr val="tx1"/>
                          </a:solidFill>
                        </a:rPr>
                        <a:t>C</a:t>
                      </a:r>
                    </a:p>
                  </a:txBody>
                  <a:tcPr/>
                </a:tc>
                <a:tc>
                  <a:txBody>
                    <a:bodyPr/>
                    <a:lstStyle/>
                    <a:p>
                      <a:r>
                        <a:rPr lang="en-IN" sz="1200" dirty="0">
                          <a:solidFill>
                            <a:schemeClr val="tx1"/>
                          </a:solidFill>
                        </a:rPr>
                        <a:t>700</a:t>
                      </a:r>
                    </a:p>
                  </a:txBody>
                  <a:tcPr/>
                </a:tc>
                <a:extLst>
                  <a:ext uri="{0D108BD9-81ED-4DB2-BD59-A6C34878D82A}">
                    <a16:rowId xmlns:a16="http://schemas.microsoft.com/office/drawing/2014/main" val="1000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58681253"/>
              </p:ext>
            </p:extLst>
          </p:nvPr>
        </p:nvGraphicFramePr>
        <p:xfrm>
          <a:off x="7024730" y="3698340"/>
          <a:ext cx="2638566" cy="2880954"/>
        </p:xfrm>
        <a:graphic>
          <a:graphicData uri="http://schemas.openxmlformats.org/drawingml/2006/table">
            <a:tbl>
              <a:tblPr firstRow="1" bandRow="1">
                <a:tableStyleId>{5C22544A-7EE6-4342-B048-85BDC9FD1C3A}</a:tableStyleId>
              </a:tblPr>
              <a:tblGrid>
                <a:gridCol w="439761">
                  <a:extLst>
                    <a:ext uri="{9D8B030D-6E8A-4147-A177-3AD203B41FA5}">
                      <a16:colId xmlns:a16="http://schemas.microsoft.com/office/drawing/2014/main" val="20000"/>
                    </a:ext>
                  </a:extLst>
                </a:gridCol>
                <a:gridCol w="439761">
                  <a:extLst>
                    <a:ext uri="{9D8B030D-6E8A-4147-A177-3AD203B41FA5}">
                      <a16:colId xmlns:a16="http://schemas.microsoft.com/office/drawing/2014/main" val="20001"/>
                    </a:ext>
                  </a:extLst>
                </a:gridCol>
                <a:gridCol w="448860">
                  <a:extLst>
                    <a:ext uri="{9D8B030D-6E8A-4147-A177-3AD203B41FA5}">
                      <a16:colId xmlns:a16="http://schemas.microsoft.com/office/drawing/2014/main" val="20002"/>
                    </a:ext>
                  </a:extLst>
                </a:gridCol>
                <a:gridCol w="430662">
                  <a:extLst>
                    <a:ext uri="{9D8B030D-6E8A-4147-A177-3AD203B41FA5}">
                      <a16:colId xmlns:a16="http://schemas.microsoft.com/office/drawing/2014/main" val="20003"/>
                    </a:ext>
                  </a:extLst>
                </a:gridCol>
                <a:gridCol w="439761">
                  <a:extLst>
                    <a:ext uri="{9D8B030D-6E8A-4147-A177-3AD203B41FA5}">
                      <a16:colId xmlns:a16="http://schemas.microsoft.com/office/drawing/2014/main" val="20004"/>
                    </a:ext>
                  </a:extLst>
                </a:gridCol>
                <a:gridCol w="439761">
                  <a:extLst>
                    <a:ext uri="{9D8B030D-6E8A-4147-A177-3AD203B41FA5}">
                      <a16:colId xmlns:a16="http://schemas.microsoft.com/office/drawing/2014/main" val="20005"/>
                    </a:ext>
                  </a:extLst>
                </a:gridCol>
              </a:tblGrid>
              <a:tr h="320106">
                <a:tc>
                  <a:txBody>
                    <a:bodyPr/>
                    <a:lstStyle/>
                    <a:p>
                      <a:r>
                        <a:rPr lang="en-IN" sz="1200" b="0" dirty="0">
                          <a:solidFill>
                            <a:srgbClr val="FF0000"/>
                          </a:solidFill>
                        </a:rPr>
                        <a:t>1</a:t>
                      </a:r>
                    </a:p>
                  </a:txBody>
                  <a:tcPr/>
                </a:tc>
                <a:tc>
                  <a:txBody>
                    <a:bodyPr/>
                    <a:lstStyle/>
                    <a:p>
                      <a:r>
                        <a:rPr lang="en-IN" sz="1200" b="0" dirty="0">
                          <a:solidFill>
                            <a:srgbClr val="FF0000"/>
                          </a:solidFill>
                        </a:rPr>
                        <a:t>A</a:t>
                      </a:r>
                    </a:p>
                  </a:txBody>
                  <a:tcPr/>
                </a:tc>
                <a:tc>
                  <a:txBody>
                    <a:bodyPr/>
                    <a:lstStyle/>
                    <a:p>
                      <a:r>
                        <a:rPr lang="en-IN" sz="1200" b="0" dirty="0">
                          <a:solidFill>
                            <a:srgbClr val="FF0000"/>
                          </a:solidFill>
                        </a:rPr>
                        <a:t>500</a:t>
                      </a:r>
                    </a:p>
                  </a:txBody>
                  <a:tcPr/>
                </a:tc>
                <a:tc>
                  <a:txBody>
                    <a:bodyPr/>
                    <a:lstStyle/>
                    <a:p>
                      <a:r>
                        <a:rPr lang="en-IN" sz="1200" b="0" dirty="0">
                          <a:solidFill>
                            <a:srgbClr val="FF0000"/>
                          </a:solidFill>
                        </a:rPr>
                        <a:t>1</a:t>
                      </a:r>
                    </a:p>
                  </a:txBody>
                  <a:tcPr/>
                </a:tc>
                <a:tc>
                  <a:txBody>
                    <a:bodyPr/>
                    <a:lstStyle/>
                    <a:p>
                      <a:r>
                        <a:rPr lang="en-IN" sz="1200" b="0" dirty="0">
                          <a:solidFill>
                            <a:srgbClr val="FF0000"/>
                          </a:solidFill>
                        </a:rPr>
                        <a:t>A</a:t>
                      </a:r>
                    </a:p>
                  </a:txBody>
                  <a:tcPr/>
                </a:tc>
                <a:tc>
                  <a:txBody>
                    <a:bodyPr/>
                    <a:lstStyle/>
                    <a:p>
                      <a:r>
                        <a:rPr lang="en-IN" sz="1200" b="0" dirty="0">
                          <a:solidFill>
                            <a:srgbClr val="FF0000"/>
                          </a:solidFill>
                        </a:rPr>
                        <a:t>500</a:t>
                      </a:r>
                    </a:p>
                  </a:txBody>
                  <a:tcPr/>
                </a:tc>
                <a:extLst>
                  <a:ext uri="{0D108BD9-81ED-4DB2-BD59-A6C34878D82A}">
                    <a16:rowId xmlns:a16="http://schemas.microsoft.com/office/drawing/2014/main" val="10000"/>
                  </a:ext>
                </a:extLst>
              </a:tr>
              <a:tr h="320106">
                <a:tc>
                  <a:txBody>
                    <a:bodyPr/>
                    <a:lstStyle/>
                    <a:p>
                      <a:r>
                        <a:rPr lang="en-IN" sz="1200" b="0" dirty="0">
                          <a:solidFill>
                            <a:srgbClr val="FF0000"/>
                          </a:solidFill>
                        </a:rPr>
                        <a:t>1</a:t>
                      </a:r>
                    </a:p>
                  </a:txBody>
                  <a:tcPr/>
                </a:tc>
                <a:tc>
                  <a:txBody>
                    <a:bodyPr/>
                    <a:lstStyle/>
                    <a:p>
                      <a:r>
                        <a:rPr lang="en-IN" sz="1200" b="0" dirty="0">
                          <a:solidFill>
                            <a:srgbClr val="FF0000"/>
                          </a:solidFill>
                        </a:rPr>
                        <a:t>A</a:t>
                      </a:r>
                    </a:p>
                  </a:txBody>
                  <a:tcPr/>
                </a:tc>
                <a:tc>
                  <a:txBody>
                    <a:bodyPr/>
                    <a:lstStyle/>
                    <a:p>
                      <a:r>
                        <a:rPr lang="en-IN" sz="1200" b="0" dirty="0">
                          <a:solidFill>
                            <a:srgbClr val="FF0000"/>
                          </a:solidFill>
                        </a:rPr>
                        <a:t>500</a:t>
                      </a:r>
                    </a:p>
                  </a:txBody>
                  <a:tcPr/>
                </a:tc>
                <a:tc>
                  <a:txBody>
                    <a:bodyPr/>
                    <a:lstStyle/>
                    <a:p>
                      <a:r>
                        <a:rPr lang="en-IN" sz="1200" dirty="0">
                          <a:solidFill>
                            <a:srgbClr val="FF0000"/>
                          </a:solidFill>
                        </a:rPr>
                        <a:t>2</a:t>
                      </a:r>
                    </a:p>
                  </a:txBody>
                  <a:tcPr/>
                </a:tc>
                <a:tc>
                  <a:txBody>
                    <a:bodyPr/>
                    <a:lstStyle/>
                    <a:p>
                      <a:r>
                        <a:rPr lang="en-IN" sz="1200" dirty="0">
                          <a:solidFill>
                            <a:srgbClr val="FF0000"/>
                          </a:solidFill>
                        </a:rPr>
                        <a:t>B</a:t>
                      </a:r>
                    </a:p>
                  </a:txBody>
                  <a:tcPr/>
                </a:tc>
                <a:tc>
                  <a:txBody>
                    <a:bodyPr/>
                    <a:lstStyle/>
                    <a:p>
                      <a:r>
                        <a:rPr lang="en-IN" sz="1200" dirty="0">
                          <a:solidFill>
                            <a:srgbClr val="FF0000"/>
                          </a:solidFill>
                        </a:rPr>
                        <a:t>300</a:t>
                      </a:r>
                    </a:p>
                  </a:txBody>
                  <a:tcPr/>
                </a:tc>
                <a:extLst>
                  <a:ext uri="{0D108BD9-81ED-4DB2-BD59-A6C34878D82A}">
                    <a16:rowId xmlns:a16="http://schemas.microsoft.com/office/drawing/2014/main" val="10001"/>
                  </a:ext>
                </a:extLst>
              </a:tr>
              <a:tr h="320106">
                <a:tc>
                  <a:txBody>
                    <a:bodyPr/>
                    <a:lstStyle/>
                    <a:p>
                      <a:r>
                        <a:rPr lang="en-IN" sz="1200" b="0" dirty="0">
                          <a:solidFill>
                            <a:srgbClr val="00B050"/>
                          </a:solidFill>
                        </a:rPr>
                        <a:t>1</a:t>
                      </a:r>
                    </a:p>
                  </a:txBody>
                  <a:tcPr/>
                </a:tc>
                <a:tc>
                  <a:txBody>
                    <a:bodyPr/>
                    <a:lstStyle/>
                    <a:p>
                      <a:r>
                        <a:rPr lang="en-IN" sz="1200" b="0" dirty="0">
                          <a:solidFill>
                            <a:srgbClr val="00B050"/>
                          </a:solidFill>
                        </a:rPr>
                        <a:t>A</a:t>
                      </a:r>
                    </a:p>
                  </a:txBody>
                  <a:tcPr/>
                </a:tc>
                <a:tc>
                  <a:txBody>
                    <a:bodyPr/>
                    <a:lstStyle/>
                    <a:p>
                      <a:r>
                        <a:rPr lang="en-IN" sz="1200" b="0" dirty="0">
                          <a:solidFill>
                            <a:srgbClr val="00B050"/>
                          </a:solidFill>
                        </a:rPr>
                        <a:t>500</a:t>
                      </a:r>
                    </a:p>
                  </a:txBody>
                  <a:tcPr/>
                </a:tc>
                <a:tc>
                  <a:txBody>
                    <a:bodyPr/>
                    <a:lstStyle/>
                    <a:p>
                      <a:r>
                        <a:rPr lang="en-IN" sz="1200" dirty="0">
                          <a:solidFill>
                            <a:srgbClr val="00B050"/>
                          </a:solidFill>
                        </a:rPr>
                        <a:t>3</a:t>
                      </a:r>
                    </a:p>
                  </a:txBody>
                  <a:tcPr/>
                </a:tc>
                <a:tc>
                  <a:txBody>
                    <a:bodyPr/>
                    <a:lstStyle/>
                    <a:p>
                      <a:r>
                        <a:rPr lang="en-IN" sz="1200" dirty="0">
                          <a:solidFill>
                            <a:srgbClr val="00B050"/>
                          </a:solidFill>
                        </a:rPr>
                        <a:t>C</a:t>
                      </a:r>
                    </a:p>
                  </a:txBody>
                  <a:tcPr/>
                </a:tc>
                <a:tc>
                  <a:txBody>
                    <a:bodyPr/>
                    <a:lstStyle/>
                    <a:p>
                      <a:r>
                        <a:rPr lang="en-IN" sz="1200" dirty="0">
                          <a:solidFill>
                            <a:srgbClr val="00B050"/>
                          </a:solidFill>
                        </a:rPr>
                        <a:t>700</a:t>
                      </a:r>
                    </a:p>
                  </a:txBody>
                  <a:tcPr/>
                </a:tc>
                <a:extLst>
                  <a:ext uri="{0D108BD9-81ED-4DB2-BD59-A6C34878D82A}">
                    <a16:rowId xmlns:a16="http://schemas.microsoft.com/office/drawing/2014/main" val="10002"/>
                  </a:ext>
                </a:extLst>
              </a:tr>
              <a:tr h="320106">
                <a:tc>
                  <a:txBody>
                    <a:bodyPr/>
                    <a:lstStyle/>
                    <a:p>
                      <a:r>
                        <a:rPr lang="en-IN" sz="1200" b="0" dirty="0">
                          <a:solidFill>
                            <a:srgbClr val="00B050"/>
                          </a:solidFill>
                        </a:rPr>
                        <a:t>2</a:t>
                      </a:r>
                    </a:p>
                  </a:txBody>
                  <a:tcPr/>
                </a:tc>
                <a:tc>
                  <a:txBody>
                    <a:bodyPr/>
                    <a:lstStyle/>
                    <a:p>
                      <a:r>
                        <a:rPr lang="en-IN" sz="1200" b="0" dirty="0">
                          <a:solidFill>
                            <a:srgbClr val="00B050"/>
                          </a:solidFill>
                        </a:rPr>
                        <a:t>B</a:t>
                      </a:r>
                    </a:p>
                  </a:txBody>
                  <a:tcPr/>
                </a:tc>
                <a:tc>
                  <a:txBody>
                    <a:bodyPr/>
                    <a:lstStyle/>
                    <a:p>
                      <a:r>
                        <a:rPr lang="en-IN" sz="1200" b="0" dirty="0">
                          <a:solidFill>
                            <a:srgbClr val="00B050"/>
                          </a:solidFill>
                        </a:rPr>
                        <a:t>300</a:t>
                      </a:r>
                    </a:p>
                  </a:txBody>
                  <a:tcPr/>
                </a:tc>
                <a:tc>
                  <a:txBody>
                    <a:bodyPr/>
                    <a:lstStyle/>
                    <a:p>
                      <a:r>
                        <a:rPr lang="en-IN" sz="1200" b="0" dirty="0">
                          <a:solidFill>
                            <a:srgbClr val="00B050"/>
                          </a:solidFill>
                        </a:rPr>
                        <a:t>1</a:t>
                      </a:r>
                    </a:p>
                  </a:txBody>
                  <a:tcPr/>
                </a:tc>
                <a:tc>
                  <a:txBody>
                    <a:bodyPr/>
                    <a:lstStyle/>
                    <a:p>
                      <a:r>
                        <a:rPr lang="en-IN" sz="1200" b="0" dirty="0">
                          <a:solidFill>
                            <a:srgbClr val="00B050"/>
                          </a:solidFill>
                        </a:rPr>
                        <a:t>A</a:t>
                      </a:r>
                    </a:p>
                  </a:txBody>
                  <a:tcPr/>
                </a:tc>
                <a:tc>
                  <a:txBody>
                    <a:bodyPr/>
                    <a:lstStyle/>
                    <a:p>
                      <a:r>
                        <a:rPr lang="en-IN" sz="1200" b="0" dirty="0">
                          <a:solidFill>
                            <a:srgbClr val="00B050"/>
                          </a:solidFill>
                        </a:rPr>
                        <a:t>500</a:t>
                      </a:r>
                    </a:p>
                  </a:txBody>
                  <a:tcPr/>
                </a:tc>
                <a:extLst>
                  <a:ext uri="{0D108BD9-81ED-4DB2-BD59-A6C34878D82A}">
                    <a16:rowId xmlns:a16="http://schemas.microsoft.com/office/drawing/2014/main" val="10003"/>
                  </a:ext>
                </a:extLst>
              </a:tr>
              <a:tr h="320106">
                <a:tc>
                  <a:txBody>
                    <a:bodyPr/>
                    <a:lstStyle/>
                    <a:p>
                      <a:r>
                        <a:rPr lang="en-IN" sz="1200" b="0" dirty="0">
                          <a:solidFill>
                            <a:srgbClr val="FF0000"/>
                          </a:solidFill>
                        </a:rPr>
                        <a:t>2</a:t>
                      </a:r>
                    </a:p>
                  </a:txBody>
                  <a:tcPr/>
                </a:tc>
                <a:tc>
                  <a:txBody>
                    <a:bodyPr/>
                    <a:lstStyle/>
                    <a:p>
                      <a:r>
                        <a:rPr lang="en-IN" sz="1200" b="0" dirty="0">
                          <a:solidFill>
                            <a:srgbClr val="FF0000"/>
                          </a:solidFill>
                        </a:rPr>
                        <a:t>B</a:t>
                      </a:r>
                    </a:p>
                  </a:txBody>
                  <a:tcPr/>
                </a:tc>
                <a:tc>
                  <a:txBody>
                    <a:bodyPr/>
                    <a:lstStyle/>
                    <a:p>
                      <a:r>
                        <a:rPr lang="en-IN" sz="1200" b="0" dirty="0">
                          <a:solidFill>
                            <a:srgbClr val="FF0000"/>
                          </a:solidFill>
                        </a:rPr>
                        <a:t>300</a:t>
                      </a:r>
                    </a:p>
                  </a:txBody>
                  <a:tcPr/>
                </a:tc>
                <a:tc>
                  <a:txBody>
                    <a:bodyPr/>
                    <a:lstStyle/>
                    <a:p>
                      <a:r>
                        <a:rPr lang="en-IN" sz="1200" dirty="0">
                          <a:solidFill>
                            <a:srgbClr val="FF0000"/>
                          </a:solidFill>
                        </a:rPr>
                        <a:t>2</a:t>
                      </a:r>
                    </a:p>
                  </a:txBody>
                  <a:tcPr/>
                </a:tc>
                <a:tc>
                  <a:txBody>
                    <a:bodyPr/>
                    <a:lstStyle/>
                    <a:p>
                      <a:r>
                        <a:rPr lang="en-IN" sz="1200" dirty="0">
                          <a:solidFill>
                            <a:srgbClr val="FF0000"/>
                          </a:solidFill>
                        </a:rPr>
                        <a:t>B</a:t>
                      </a:r>
                    </a:p>
                  </a:txBody>
                  <a:tcPr/>
                </a:tc>
                <a:tc>
                  <a:txBody>
                    <a:bodyPr/>
                    <a:lstStyle/>
                    <a:p>
                      <a:r>
                        <a:rPr lang="en-IN" sz="1200" dirty="0">
                          <a:solidFill>
                            <a:srgbClr val="FF0000"/>
                          </a:solidFill>
                        </a:rPr>
                        <a:t>300</a:t>
                      </a:r>
                    </a:p>
                  </a:txBody>
                  <a:tcPr/>
                </a:tc>
                <a:extLst>
                  <a:ext uri="{0D108BD9-81ED-4DB2-BD59-A6C34878D82A}">
                    <a16:rowId xmlns:a16="http://schemas.microsoft.com/office/drawing/2014/main" val="10004"/>
                  </a:ext>
                </a:extLst>
              </a:tr>
              <a:tr h="320106">
                <a:tc>
                  <a:txBody>
                    <a:bodyPr/>
                    <a:lstStyle/>
                    <a:p>
                      <a:r>
                        <a:rPr lang="en-IN" sz="1200" b="0" dirty="0">
                          <a:solidFill>
                            <a:srgbClr val="00B050"/>
                          </a:solidFill>
                        </a:rPr>
                        <a:t>2</a:t>
                      </a:r>
                    </a:p>
                  </a:txBody>
                  <a:tcPr/>
                </a:tc>
                <a:tc>
                  <a:txBody>
                    <a:bodyPr/>
                    <a:lstStyle/>
                    <a:p>
                      <a:r>
                        <a:rPr lang="en-IN" sz="1200" b="0" dirty="0">
                          <a:solidFill>
                            <a:srgbClr val="00B050"/>
                          </a:solidFill>
                        </a:rPr>
                        <a:t>B</a:t>
                      </a:r>
                    </a:p>
                  </a:txBody>
                  <a:tcPr/>
                </a:tc>
                <a:tc>
                  <a:txBody>
                    <a:bodyPr/>
                    <a:lstStyle/>
                    <a:p>
                      <a:r>
                        <a:rPr lang="en-IN" sz="1200" b="0" dirty="0">
                          <a:solidFill>
                            <a:srgbClr val="00B050"/>
                          </a:solidFill>
                        </a:rPr>
                        <a:t>300</a:t>
                      </a:r>
                    </a:p>
                  </a:txBody>
                  <a:tcPr/>
                </a:tc>
                <a:tc>
                  <a:txBody>
                    <a:bodyPr/>
                    <a:lstStyle/>
                    <a:p>
                      <a:r>
                        <a:rPr lang="en-IN" sz="1200" dirty="0">
                          <a:solidFill>
                            <a:srgbClr val="00B050"/>
                          </a:solidFill>
                        </a:rPr>
                        <a:t>3</a:t>
                      </a:r>
                    </a:p>
                  </a:txBody>
                  <a:tcPr/>
                </a:tc>
                <a:tc>
                  <a:txBody>
                    <a:bodyPr/>
                    <a:lstStyle/>
                    <a:p>
                      <a:r>
                        <a:rPr lang="en-IN" sz="1200" dirty="0">
                          <a:solidFill>
                            <a:srgbClr val="00B050"/>
                          </a:solidFill>
                        </a:rPr>
                        <a:t>C</a:t>
                      </a:r>
                    </a:p>
                  </a:txBody>
                  <a:tcPr/>
                </a:tc>
                <a:tc>
                  <a:txBody>
                    <a:bodyPr/>
                    <a:lstStyle/>
                    <a:p>
                      <a:r>
                        <a:rPr lang="en-IN" sz="1200" dirty="0">
                          <a:solidFill>
                            <a:srgbClr val="00B050"/>
                          </a:solidFill>
                        </a:rPr>
                        <a:t>700</a:t>
                      </a:r>
                    </a:p>
                  </a:txBody>
                  <a:tcPr/>
                </a:tc>
                <a:extLst>
                  <a:ext uri="{0D108BD9-81ED-4DB2-BD59-A6C34878D82A}">
                    <a16:rowId xmlns:a16="http://schemas.microsoft.com/office/drawing/2014/main" val="10005"/>
                  </a:ext>
                </a:extLst>
              </a:tr>
              <a:tr h="320106">
                <a:tc>
                  <a:txBody>
                    <a:bodyPr/>
                    <a:lstStyle/>
                    <a:p>
                      <a:r>
                        <a:rPr lang="en-IN" sz="1200" b="0" dirty="0">
                          <a:solidFill>
                            <a:srgbClr val="FF0000"/>
                          </a:solidFill>
                        </a:rPr>
                        <a:t>3</a:t>
                      </a:r>
                    </a:p>
                  </a:txBody>
                  <a:tcPr/>
                </a:tc>
                <a:tc>
                  <a:txBody>
                    <a:bodyPr/>
                    <a:lstStyle/>
                    <a:p>
                      <a:r>
                        <a:rPr lang="en-IN" sz="1200" b="0" dirty="0">
                          <a:solidFill>
                            <a:srgbClr val="FF0000"/>
                          </a:solidFill>
                        </a:rPr>
                        <a:t>C</a:t>
                      </a:r>
                    </a:p>
                  </a:txBody>
                  <a:tcPr/>
                </a:tc>
                <a:tc>
                  <a:txBody>
                    <a:bodyPr/>
                    <a:lstStyle/>
                    <a:p>
                      <a:r>
                        <a:rPr lang="en-IN" sz="1200" b="0" dirty="0">
                          <a:solidFill>
                            <a:srgbClr val="FF0000"/>
                          </a:solidFill>
                        </a:rPr>
                        <a:t>700</a:t>
                      </a:r>
                    </a:p>
                  </a:txBody>
                  <a:tcPr/>
                </a:tc>
                <a:tc>
                  <a:txBody>
                    <a:bodyPr/>
                    <a:lstStyle/>
                    <a:p>
                      <a:r>
                        <a:rPr lang="en-IN" sz="1200" b="0" dirty="0">
                          <a:solidFill>
                            <a:srgbClr val="FF0000"/>
                          </a:solidFill>
                        </a:rPr>
                        <a:t>1</a:t>
                      </a:r>
                    </a:p>
                  </a:txBody>
                  <a:tcPr/>
                </a:tc>
                <a:tc>
                  <a:txBody>
                    <a:bodyPr/>
                    <a:lstStyle/>
                    <a:p>
                      <a:r>
                        <a:rPr lang="en-IN" sz="1200" b="0" dirty="0">
                          <a:solidFill>
                            <a:srgbClr val="FF0000"/>
                          </a:solidFill>
                        </a:rPr>
                        <a:t>A</a:t>
                      </a:r>
                    </a:p>
                  </a:txBody>
                  <a:tcPr/>
                </a:tc>
                <a:tc>
                  <a:txBody>
                    <a:bodyPr/>
                    <a:lstStyle/>
                    <a:p>
                      <a:r>
                        <a:rPr lang="en-IN" sz="1200" b="0" dirty="0">
                          <a:solidFill>
                            <a:srgbClr val="FF0000"/>
                          </a:solidFill>
                        </a:rPr>
                        <a:t>500</a:t>
                      </a:r>
                    </a:p>
                  </a:txBody>
                  <a:tcPr/>
                </a:tc>
                <a:extLst>
                  <a:ext uri="{0D108BD9-81ED-4DB2-BD59-A6C34878D82A}">
                    <a16:rowId xmlns:a16="http://schemas.microsoft.com/office/drawing/2014/main" val="10006"/>
                  </a:ext>
                </a:extLst>
              </a:tr>
              <a:tr h="320106">
                <a:tc>
                  <a:txBody>
                    <a:bodyPr/>
                    <a:lstStyle/>
                    <a:p>
                      <a:r>
                        <a:rPr lang="en-IN" sz="1200" b="0" dirty="0">
                          <a:solidFill>
                            <a:srgbClr val="FF0000"/>
                          </a:solidFill>
                        </a:rPr>
                        <a:t>3</a:t>
                      </a:r>
                    </a:p>
                  </a:txBody>
                  <a:tcPr/>
                </a:tc>
                <a:tc>
                  <a:txBody>
                    <a:bodyPr/>
                    <a:lstStyle/>
                    <a:p>
                      <a:r>
                        <a:rPr lang="en-IN" sz="1200" b="0" dirty="0">
                          <a:solidFill>
                            <a:srgbClr val="FF0000"/>
                          </a:solidFill>
                        </a:rPr>
                        <a:t>C</a:t>
                      </a:r>
                    </a:p>
                  </a:txBody>
                  <a:tcPr/>
                </a:tc>
                <a:tc>
                  <a:txBody>
                    <a:bodyPr/>
                    <a:lstStyle/>
                    <a:p>
                      <a:r>
                        <a:rPr lang="en-IN" sz="1200" b="0" dirty="0">
                          <a:solidFill>
                            <a:srgbClr val="FF0000"/>
                          </a:solidFill>
                        </a:rPr>
                        <a:t>700</a:t>
                      </a:r>
                    </a:p>
                  </a:txBody>
                  <a:tcPr/>
                </a:tc>
                <a:tc>
                  <a:txBody>
                    <a:bodyPr/>
                    <a:lstStyle/>
                    <a:p>
                      <a:r>
                        <a:rPr lang="en-IN" sz="1200" dirty="0">
                          <a:solidFill>
                            <a:srgbClr val="FF0000"/>
                          </a:solidFill>
                        </a:rPr>
                        <a:t>2</a:t>
                      </a:r>
                    </a:p>
                  </a:txBody>
                  <a:tcPr/>
                </a:tc>
                <a:tc>
                  <a:txBody>
                    <a:bodyPr/>
                    <a:lstStyle/>
                    <a:p>
                      <a:r>
                        <a:rPr lang="en-IN" sz="1200" dirty="0">
                          <a:solidFill>
                            <a:srgbClr val="FF0000"/>
                          </a:solidFill>
                        </a:rPr>
                        <a:t>B</a:t>
                      </a:r>
                    </a:p>
                  </a:txBody>
                  <a:tcPr/>
                </a:tc>
                <a:tc>
                  <a:txBody>
                    <a:bodyPr/>
                    <a:lstStyle/>
                    <a:p>
                      <a:r>
                        <a:rPr lang="en-IN" sz="1200" dirty="0">
                          <a:solidFill>
                            <a:srgbClr val="FF0000"/>
                          </a:solidFill>
                        </a:rPr>
                        <a:t>300</a:t>
                      </a:r>
                    </a:p>
                  </a:txBody>
                  <a:tcPr/>
                </a:tc>
                <a:extLst>
                  <a:ext uri="{0D108BD9-81ED-4DB2-BD59-A6C34878D82A}">
                    <a16:rowId xmlns:a16="http://schemas.microsoft.com/office/drawing/2014/main" val="10007"/>
                  </a:ext>
                </a:extLst>
              </a:tr>
              <a:tr h="320106">
                <a:tc>
                  <a:txBody>
                    <a:bodyPr/>
                    <a:lstStyle/>
                    <a:p>
                      <a:r>
                        <a:rPr lang="en-IN" sz="1200" b="0" dirty="0">
                          <a:solidFill>
                            <a:srgbClr val="FF0000"/>
                          </a:solidFill>
                        </a:rPr>
                        <a:t>3</a:t>
                      </a:r>
                    </a:p>
                  </a:txBody>
                  <a:tcPr/>
                </a:tc>
                <a:tc>
                  <a:txBody>
                    <a:bodyPr/>
                    <a:lstStyle/>
                    <a:p>
                      <a:r>
                        <a:rPr lang="en-IN" sz="1200" b="0" dirty="0">
                          <a:solidFill>
                            <a:srgbClr val="FF0000"/>
                          </a:solidFill>
                        </a:rPr>
                        <a:t>C</a:t>
                      </a:r>
                    </a:p>
                  </a:txBody>
                  <a:tcPr/>
                </a:tc>
                <a:tc>
                  <a:txBody>
                    <a:bodyPr/>
                    <a:lstStyle/>
                    <a:p>
                      <a:r>
                        <a:rPr lang="en-IN" sz="1200" b="0" dirty="0">
                          <a:solidFill>
                            <a:srgbClr val="FF0000"/>
                          </a:solidFill>
                        </a:rPr>
                        <a:t>700</a:t>
                      </a:r>
                    </a:p>
                  </a:txBody>
                  <a:tcPr/>
                </a:tc>
                <a:tc>
                  <a:txBody>
                    <a:bodyPr/>
                    <a:lstStyle/>
                    <a:p>
                      <a:r>
                        <a:rPr lang="en-IN" sz="1200" dirty="0">
                          <a:solidFill>
                            <a:srgbClr val="FF0000"/>
                          </a:solidFill>
                        </a:rPr>
                        <a:t>3</a:t>
                      </a:r>
                    </a:p>
                  </a:txBody>
                  <a:tcPr/>
                </a:tc>
                <a:tc>
                  <a:txBody>
                    <a:bodyPr/>
                    <a:lstStyle/>
                    <a:p>
                      <a:r>
                        <a:rPr lang="en-IN" sz="1200" dirty="0">
                          <a:solidFill>
                            <a:srgbClr val="FF0000"/>
                          </a:solidFill>
                        </a:rPr>
                        <a:t>C</a:t>
                      </a:r>
                    </a:p>
                  </a:txBody>
                  <a:tcPr/>
                </a:tc>
                <a:tc>
                  <a:txBody>
                    <a:bodyPr/>
                    <a:lstStyle/>
                    <a:p>
                      <a:r>
                        <a:rPr lang="en-IN" sz="1200" dirty="0">
                          <a:solidFill>
                            <a:srgbClr val="FF0000"/>
                          </a:solidFill>
                        </a:rPr>
                        <a:t>700</a:t>
                      </a:r>
                    </a:p>
                  </a:txBody>
                  <a:tcPr/>
                </a:tc>
                <a:extLst>
                  <a:ext uri="{0D108BD9-81ED-4DB2-BD59-A6C34878D82A}">
                    <a16:rowId xmlns:a16="http://schemas.microsoft.com/office/drawing/2014/main" val="10008"/>
                  </a:ext>
                </a:extLst>
              </a:tr>
            </a:tbl>
          </a:graphicData>
        </a:graphic>
      </p:graphicFrame>
      <p:sp>
        <p:nvSpPr>
          <p:cNvPr id="10" name="Rectangle 9"/>
          <p:cNvSpPr/>
          <p:nvPr/>
        </p:nvSpPr>
        <p:spPr>
          <a:xfrm>
            <a:off x="2322281" y="3382242"/>
            <a:ext cx="902811" cy="338554"/>
          </a:xfrm>
          <a:prstGeom prst="rect">
            <a:avLst/>
          </a:prstGeom>
        </p:spPr>
        <p:txBody>
          <a:bodyPr wrap="none">
            <a:spAutoFit/>
          </a:bodyPr>
          <a:lstStyle/>
          <a:p>
            <a:r>
              <a:rPr lang="en-US" altLang="en-US" kern="0" dirty="0"/>
              <a:t>account</a:t>
            </a:r>
            <a:endParaRPr lang="en-IN" dirty="0"/>
          </a:p>
        </p:txBody>
      </p:sp>
      <p:sp>
        <p:nvSpPr>
          <p:cNvPr id="11" name="Rectangle 10"/>
          <p:cNvSpPr/>
          <p:nvPr/>
        </p:nvSpPr>
        <p:spPr>
          <a:xfrm>
            <a:off x="4337128" y="3369146"/>
            <a:ext cx="1154483" cy="338554"/>
          </a:xfrm>
          <a:prstGeom prst="rect">
            <a:avLst/>
          </a:prstGeom>
        </p:spPr>
        <p:txBody>
          <a:bodyPr wrap="none">
            <a:spAutoFit/>
          </a:bodyPr>
          <a:lstStyle/>
          <a:p>
            <a:r>
              <a:rPr lang="en-US" altLang="en-US" kern="0" dirty="0"/>
              <a:t>d(account)</a:t>
            </a:r>
            <a:endParaRPr lang="en-IN" dirty="0"/>
          </a:p>
        </p:txBody>
      </p:sp>
      <p:sp>
        <p:nvSpPr>
          <p:cNvPr id="12" name="Rectangle 11"/>
          <p:cNvSpPr/>
          <p:nvPr/>
        </p:nvSpPr>
        <p:spPr>
          <a:xfrm>
            <a:off x="4588800" y="4800263"/>
            <a:ext cx="1234633" cy="338554"/>
          </a:xfrm>
          <a:prstGeom prst="rect">
            <a:avLst/>
          </a:prstGeom>
        </p:spPr>
        <p:txBody>
          <a:bodyPr wrap="none">
            <a:spAutoFit/>
          </a:bodyPr>
          <a:lstStyle/>
          <a:p>
            <a:r>
              <a:rPr lang="en-US" altLang="en-US" kern="0" dirty="0"/>
              <a:t>account x d</a:t>
            </a:r>
            <a:endParaRPr lang="en-IN" dirty="0"/>
          </a:p>
        </p:txBody>
      </p:sp>
    </p:spTree>
    <p:extLst>
      <p:ext uri="{BB962C8B-B14F-4D97-AF65-F5344CB8AC3E}">
        <p14:creationId xmlns:p14="http://schemas.microsoft.com/office/powerpoint/2010/main" val="15714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4</a:t>
            </a:r>
          </a:p>
        </p:txBody>
      </p:sp>
      <p:pic>
        <p:nvPicPr>
          <p:cNvPr id="4" name="Picture 3"/>
          <p:cNvPicPr>
            <a:picLocks noChangeAspect="1"/>
          </p:cNvPicPr>
          <p:nvPr/>
        </p:nvPicPr>
        <p:blipFill>
          <a:blip r:embed="rId2"/>
          <a:stretch>
            <a:fillRect/>
          </a:stretch>
        </p:blipFill>
        <p:spPr>
          <a:xfrm>
            <a:off x="703955" y="2642824"/>
            <a:ext cx="6105525" cy="342900"/>
          </a:xfrm>
          <a:prstGeom prst="rect">
            <a:avLst/>
          </a:prstGeom>
        </p:spPr>
      </p:pic>
      <p:pic>
        <p:nvPicPr>
          <p:cNvPr id="5" name="Picture 4"/>
          <p:cNvPicPr>
            <a:picLocks noChangeAspect="1"/>
          </p:cNvPicPr>
          <p:nvPr/>
        </p:nvPicPr>
        <p:blipFill>
          <a:blip r:embed="rId3"/>
          <a:stretch>
            <a:fillRect/>
          </a:stretch>
        </p:blipFill>
        <p:spPr>
          <a:xfrm>
            <a:off x="1321349" y="3170964"/>
            <a:ext cx="5362575" cy="323850"/>
          </a:xfrm>
          <a:prstGeom prst="rect">
            <a:avLst/>
          </a:prstGeom>
        </p:spPr>
      </p:pic>
      <p:pic>
        <p:nvPicPr>
          <p:cNvPr id="6" name="Picture 5"/>
          <p:cNvPicPr>
            <a:picLocks noChangeAspect="1"/>
          </p:cNvPicPr>
          <p:nvPr/>
        </p:nvPicPr>
        <p:blipFill>
          <a:blip r:embed="rId4"/>
          <a:stretch>
            <a:fillRect/>
          </a:stretch>
        </p:blipFill>
        <p:spPr>
          <a:xfrm>
            <a:off x="703955" y="3857039"/>
            <a:ext cx="6781800" cy="314325"/>
          </a:xfrm>
          <a:prstGeom prst="rect">
            <a:avLst/>
          </a:prstGeom>
        </p:spPr>
      </p:pic>
      <p:pic>
        <p:nvPicPr>
          <p:cNvPr id="7" name="Picture 6"/>
          <p:cNvPicPr>
            <a:picLocks noChangeAspect="1"/>
          </p:cNvPicPr>
          <p:nvPr/>
        </p:nvPicPr>
        <p:blipFill>
          <a:blip r:embed="rId5"/>
          <a:stretch>
            <a:fillRect/>
          </a:stretch>
        </p:blipFill>
        <p:spPr>
          <a:xfrm>
            <a:off x="1321349" y="4424567"/>
            <a:ext cx="5086350" cy="342900"/>
          </a:xfrm>
          <a:prstGeom prst="rect">
            <a:avLst/>
          </a:prstGeom>
        </p:spPr>
      </p:pic>
      <p:pic>
        <p:nvPicPr>
          <p:cNvPr id="8" name="Picture 7"/>
          <p:cNvPicPr>
            <a:picLocks noChangeAspect="1"/>
          </p:cNvPicPr>
          <p:nvPr/>
        </p:nvPicPr>
        <p:blipFill>
          <a:blip r:embed="rId6"/>
          <a:stretch>
            <a:fillRect/>
          </a:stretch>
        </p:blipFill>
        <p:spPr>
          <a:xfrm>
            <a:off x="1397693" y="5822052"/>
            <a:ext cx="7096125" cy="342900"/>
          </a:xfrm>
          <a:prstGeom prst="rect">
            <a:avLst/>
          </a:prstGeom>
        </p:spPr>
      </p:pic>
      <p:pic>
        <p:nvPicPr>
          <p:cNvPr id="9" name="Content Placeholder 8"/>
          <p:cNvPicPr>
            <a:picLocks noGrp="1" noChangeAspect="1"/>
          </p:cNvPicPr>
          <p:nvPr>
            <p:ph idx="1"/>
          </p:nvPr>
        </p:nvPicPr>
        <p:blipFill>
          <a:blip r:embed="rId7"/>
          <a:stretch>
            <a:fillRect/>
          </a:stretch>
        </p:blipFill>
        <p:spPr>
          <a:xfrm>
            <a:off x="716655" y="5071485"/>
            <a:ext cx="8458200" cy="542925"/>
          </a:xfrm>
          <a:prstGeom prst="rect">
            <a:avLst/>
          </a:prstGeom>
        </p:spPr>
      </p:pic>
      <p:sp>
        <p:nvSpPr>
          <p:cNvPr id="10" name="Rectangle 9"/>
          <p:cNvSpPr/>
          <p:nvPr/>
        </p:nvSpPr>
        <p:spPr>
          <a:xfrm>
            <a:off x="703955" y="925400"/>
            <a:ext cx="6096000" cy="1200329"/>
          </a:xfrm>
          <a:prstGeom prst="rect">
            <a:avLst/>
          </a:prstGeom>
        </p:spPr>
        <p:txBody>
          <a:bodyPr>
            <a:spAutoFit/>
          </a:bodyPr>
          <a:lstStyle/>
          <a:p>
            <a:r>
              <a:rPr lang="en-IN" sz="2400" dirty="0">
                <a:latin typeface="Cambria" panose="02040503050406030204" pitchFamily="18" charset="0"/>
                <a:cs typeface="Arial" panose="020B0604020202020204" pitchFamily="34" charset="0"/>
              </a:rPr>
              <a:t>Suppliers(</a:t>
            </a:r>
            <a:r>
              <a:rPr lang="en-IN" sz="2400" i="1" dirty="0" err="1">
                <a:latin typeface="Cambria" panose="02040503050406030204" pitchFamily="18" charset="0"/>
                <a:cs typeface="Arial" panose="020B0604020202020204" pitchFamily="34" charset="0"/>
              </a:rPr>
              <a:t>sid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sname</a:t>
            </a:r>
            <a:r>
              <a:rPr lang="en-IN" sz="2400" i="1" dirty="0">
                <a:latin typeface="Cambria" panose="02040503050406030204" pitchFamily="18" charset="0"/>
                <a:cs typeface="Arial" panose="020B0604020202020204" pitchFamily="34" charset="0"/>
              </a:rPr>
              <a:t>, address</a:t>
            </a:r>
            <a:r>
              <a:rPr lang="en-IN" sz="2400" dirty="0">
                <a:latin typeface="Cambria" panose="02040503050406030204" pitchFamily="18" charset="0"/>
                <a:cs typeface="Arial" panose="020B0604020202020204" pitchFamily="34" charset="0"/>
              </a:rPr>
              <a:t>)</a:t>
            </a:r>
          </a:p>
          <a:p>
            <a:r>
              <a:rPr lang="en-IN" sz="2400" dirty="0">
                <a:latin typeface="Cambria" panose="02040503050406030204" pitchFamily="18" charset="0"/>
                <a:cs typeface="Arial" panose="020B0604020202020204" pitchFamily="34" charset="0"/>
              </a:rPr>
              <a:t>Parts(</a:t>
            </a:r>
            <a:r>
              <a:rPr lang="en-IN" sz="2400" i="1" dirty="0" err="1">
                <a:latin typeface="Cambria" panose="02040503050406030204" pitchFamily="18" charset="0"/>
                <a:cs typeface="Arial" panose="020B0604020202020204" pitchFamily="34" charset="0"/>
              </a:rPr>
              <a:t>pid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pname</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color</a:t>
            </a:r>
            <a:r>
              <a:rPr lang="en-IN" sz="2400" dirty="0">
                <a:latin typeface="Cambria" panose="02040503050406030204" pitchFamily="18" charset="0"/>
                <a:cs typeface="Arial" panose="020B0604020202020204" pitchFamily="34" charset="0"/>
              </a:rPr>
              <a:t>)</a:t>
            </a:r>
          </a:p>
          <a:p>
            <a:r>
              <a:rPr lang="en-IN" sz="2400" dirty="0" err="1">
                <a:latin typeface="Cambria" panose="02040503050406030204" pitchFamily="18" charset="0"/>
                <a:cs typeface="Arial" panose="020B0604020202020204" pitchFamily="34" charset="0"/>
              </a:rPr>
              <a:t>Catalog</a:t>
            </a:r>
            <a:r>
              <a:rPr lang="en-IN" sz="2400" dirty="0">
                <a:latin typeface="Cambria" panose="02040503050406030204" pitchFamily="18" charset="0"/>
                <a:cs typeface="Arial" panose="020B0604020202020204" pitchFamily="34" charset="0"/>
              </a:rPr>
              <a:t>(</a:t>
            </a:r>
            <a:r>
              <a:rPr lang="en-IN" sz="2400" i="1" dirty="0" err="1">
                <a:latin typeface="Cambria" panose="02040503050406030204" pitchFamily="18" charset="0"/>
                <a:cs typeface="Arial" panose="020B0604020202020204" pitchFamily="34" charset="0"/>
              </a:rPr>
              <a:t>sid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pid</a:t>
            </a:r>
            <a:r>
              <a:rPr lang="en-IN" sz="2400" i="1" dirty="0">
                <a:latin typeface="Cambria" panose="02040503050406030204" pitchFamily="18" charset="0"/>
                <a:cs typeface="Arial" panose="020B0604020202020204" pitchFamily="34" charset="0"/>
              </a:rPr>
              <a:t>, cost</a:t>
            </a:r>
            <a:r>
              <a:rPr lang="en-IN" sz="2400" dirty="0">
                <a:latin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279558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dirty="0"/>
          </a:p>
        </p:txBody>
      </p:sp>
      <p:sp>
        <p:nvSpPr>
          <p:cNvPr id="5" name="Rectangle 4"/>
          <p:cNvSpPr/>
          <p:nvPr/>
        </p:nvSpPr>
        <p:spPr>
          <a:xfrm>
            <a:off x="131178" y="711201"/>
            <a:ext cx="6096000" cy="1200329"/>
          </a:xfrm>
          <a:prstGeom prst="rect">
            <a:avLst/>
          </a:prstGeom>
        </p:spPr>
        <p:txBody>
          <a:bodyPr>
            <a:spAutoFit/>
          </a:bodyPr>
          <a:lstStyle/>
          <a:p>
            <a:r>
              <a:rPr lang="en-IN" sz="2400" dirty="0">
                <a:latin typeface="Cambria" panose="02040503050406030204" pitchFamily="18" charset="0"/>
                <a:cs typeface="Arial" panose="020B0604020202020204" pitchFamily="34" charset="0"/>
              </a:rPr>
              <a:t>Suppliers(</a:t>
            </a:r>
            <a:r>
              <a:rPr lang="en-IN" sz="2400" i="1" dirty="0" err="1">
                <a:latin typeface="Cambria" panose="02040503050406030204" pitchFamily="18" charset="0"/>
                <a:cs typeface="Arial" panose="020B0604020202020204" pitchFamily="34" charset="0"/>
              </a:rPr>
              <a:t>sid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sname</a:t>
            </a:r>
            <a:r>
              <a:rPr lang="en-IN" sz="2400" i="1" dirty="0">
                <a:latin typeface="Cambria" panose="02040503050406030204" pitchFamily="18" charset="0"/>
                <a:cs typeface="Arial" panose="020B0604020202020204" pitchFamily="34" charset="0"/>
              </a:rPr>
              <a:t>, address</a:t>
            </a:r>
            <a:r>
              <a:rPr lang="en-IN" sz="2400" dirty="0">
                <a:latin typeface="Cambria" panose="02040503050406030204" pitchFamily="18" charset="0"/>
                <a:cs typeface="Arial" panose="020B0604020202020204" pitchFamily="34" charset="0"/>
              </a:rPr>
              <a:t>)</a:t>
            </a:r>
          </a:p>
          <a:p>
            <a:r>
              <a:rPr lang="en-IN" sz="2400" dirty="0">
                <a:latin typeface="Cambria" panose="02040503050406030204" pitchFamily="18" charset="0"/>
                <a:cs typeface="Arial" panose="020B0604020202020204" pitchFamily="34" charset="0"/>
              </a:rPr>
              <a:t>Parts(</a:t>
            </a:r>
            <a:r>
              <a:rPr lang="en-IN" sz="2400" i="1" dirty="0" err="1">
                <a:latin typeface="Cambria" panose="02040503050406030204" pitchFamily="18" charset="0"/>
                <a:cs typeface="Arial" panose="020B0604020202020204" pitchFamily="34" charset="0"/>
              </a:rPr>
              <a:t>pid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pname</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color</a:t>
            </a:r>
            <a:r>
              <a:rPr lang="en-IN" sz="2400" dirty="0">
                <a:latin typeface="Cambria" panose="02040503050406030204" pitchFamily="18" charset="0"/>
                <a:cs typeface="Arial" panose="020B0604020202020204" pitchFamily="34" charset="0"/>
              </a:rPr>
              <a:t>)</a:t>
            </a:r>
          </a:p>
          <a:p>
            <a:r>
              <a:rPr lang="en-IN" sz="2400" dirty="0" err="1">
                <a:latin typeface="Cambria" panose="02040503050406030204" pitchFamily="18" charset="0"/>
                <a:cs typeface="Arial" panose="020B0604020202020204" pitchFamily="34" charset="0"/>
              </a:rPr>
              <a:t>Catalog</a:t>
            </a:r>
            <a:r>
              <a:rPr lang="en-IN" sz="2400" dirty="0">
                <a:latin typeface="Cambria" panose="02040503050406030204" pitchFamily="18" charset="0"/>
                <a:cs typeface="Arial" panose="020B0604020202020204" pitchFamily="34" charset="0"/>
              </a:rPr>
              <a:t>(</a:t>
            </a:r>
            <a:r>
              <a:rPr lang="en-IN" sz="2400" i="1" dirty="0" err="1">
                <a:latin typeface="Cambria" panose="02040503050406030204" pitchFamily="18" charset="0"/>
                <a:cs typeface="Arial" panose="020B0604020202020204" pitchFamily="34" charset="0"/>
              </a:rPr>
              <a:t>sid</a:t>
            </a:r>
            <a:r>
              <a:rPr lang="en-IN" sz="2400" i="1" dirty="0">
                <a:latin typeface="Cambria" panose="02040503050406030204" pitchFamily="18" charset="0"/>
                <a:cs typeface="Arial" panose="020B0604020202020204" pitchFamily="34" charset="0"/>
              </a:rPr>
              <a:t>, </a:t>
            </a:r>
            <a:r>
              <a:rPr lang="en-IN" sz="2400" i="1" dirty="0" err="1">
                <a:latin typeface="Cambria" panose="02040503050406030204" pitchFamily="18" charset="0"/>
                <a:cs typeface="Arial" panose="020B0604020202020204" pitchFamily="34" charset="0"/>
              </a:rPr>
              <a:t>pid</a:t>
            </a:r>
            <a:r>
              <a:rPr lang="en-IN" sz="2400" i="1" dirty="0">
                <a:latin typeface="Cambria" panose="02040503050406030204" pitchFamily="18" charset="0"/>
                <a:cs typeface="Arial" panose="020B0604020202020204" pitchFamily="34" charset="0"/>
              </a:rPr>
              <a:t>, cost</a:t>
            </a:r>
            <a:r>
              <a:rPr lang="en-IN" sz="2400" dirty="0">
                <a:latin typeface="Cambria" panose="02040503050406030204" pitchFamily="18" charset="0"/>
                <a:cs typeface="Arial" panose="020B0604020202020204" pitchFamily="34" charset="0"/>
              </a:rPr>
              <a:t>)</a:t>
            </a:r>
          </a:p>
        </p:txBody>
      </p:sp>
      <p:pic>
        <p:nvPicPr>
          <p:cNvPr id="6" name="Picture 5"/>
          <p:cNvPicPr>
            <a:picLocks noChangeAspect="1"/>
          </p:cNvPicPr>
          <p:nvPr/>
        </p:nvPicPr>
        <p:blipFill>
          <a:blip r:embed="rId2"/>
          <a:stretch>
            <a:fillRect/>
          </a:stretch>
        </p:blipFill>
        <p:spPr>
          <a:xfrm>
            <a:off x="629231" y="2061522"/>
            <a:ext cx="8486775" cy="619125"/>
          </a:xfrm>
          <a:prstGeom prst="rect">
            <a:avLst/>
          </a:prstGeom>
        </p:spPr>
      </p:pic>
      <p:pic>
        <p:nvPicPr>
          <p:cNvPr id="7" name="Picture 6"/>
          <p:cNvPicPr>
            <a:picLocks noChangeAspect="1"/>
          </p:cNvPicPr>
          <p:nvPr/>
        </p:nvPicPr>
        <p:blipFill>
          <a:blip r:embed="rId3"/>
          <a:stretch>
            <a:fillRect/>
          </a:stretch>
        </p:blipFill>
        <p:spPr>
          <a:xfrm>
            <a:off x="1419427" y="2773551"/>
            <a:ext cx="5372100" cy="647700"/>
          </a:xfrm>
          <a:prstGeom prst="rect">
            <a:avLst/>
          </a:prstGeom>
        </p:spPr>
      </p:pic>
      <p:pic>
        <p:nvPicPr>
          <p:cNvPr id="8" name="Picture 7"/>
          <p:cNvPicPr>
            <a:picLocks noChangeAspect="1"/>
          </p:cNvPicPr>
          <p:nvPr/>
        </p:nvPicPr>
        <p:blipFill>
          <a:blip r:embed="rId4"/>
          <a:stretch>
            <a:fillRect/>
          </a:stretch>
        </p:blipFill>
        <p:spPr>
          <a:xfrm>
            <a:off x="668919" y="3639994"/>
            <a:ext cx="7981950" cy="333375"/>
          </a:xfrm>
          <a:prstGeom prst="rect">
            <a:avLst/>
          </a:prstGeom>
        </p:spPr>
      </p:pic>
      <p:pic>
        <p:nvPicPr>
          <p:cNvPr id="9" name="Picture 8"/>
          <p:cNvPicPr>
            <a:picLocks noChangeAspect="1"/>
          </p:cNvPicPr>
          <p:nvPr/>
        </p:nvPicPr>
        <p:blipFill>
          <a:blip r:embed="rId5"/>
          <a:stretch>
            <a:fillRect/>
          </a:stretch>
        </p:blipFill>
        <p:spPr>
          <a:xfrm>
            <a:off x="1038806" y="4223267"/>
            <a:ext cx="7743825" cy="285750"/>
          </a:xfrm>
          <a:prstGeom prst="rect">
            <a:avLst/>
          </a:prstGeom>
        </p:spPr>
      </p:pic>
      <p:pic>
        <p:nvPicPr>
          <p:cNvPr id="10" name="Picture 9"/>
          <p:cNvPicPr>
            <a:picLocks noChangeAspect="1"/>
          </p:cNvPicPr>
          <p:nvPr/>
        </p:nvPicPr>
        <p:blipFill>
          <a:blip r:embed="rId6"/>
          <a:stretch>
            <a:fillRect/>
          </a:stretch>
        </p:blipFill>
        <p:spPr>
          <a:xfrm>
            <a:off x="629231" y="4683052"/>
            <a:ext cx="8477250" cy="590550"/>
          </a:xfrm>
          <a:prstGeom prst="rect">
            <a:avLst/>
          </a:prstGeom>
        </p:spPr>
      </p:pic>
      <p:pic>
        <p:nvPicPr>
          <p:cNvPr id="11" name="Picture 10"/>
          <p:cNvPicPr>
            <a:picLocks noChangeAspect="1"/>
          </p:cNvPicPr>
          <p:nvPr/>
        </p:nvPicPr>
        <p:blipFill>
          <a:blip r:embed="rId7"/>
          <a:stretch>
            <a:fillRect/>
          </a:stretch>
        </p:blipFill>
        <p:spPr>
          <a:xfrm>
            <a:off x="1038806" y="5369665"/>
            <a:ext cx="1754188" cy="566375"/>
          </a:xfrm>
          <a:prstGeom prst="rect">
            <a:avLst/>
          </a:prstGeom>
        </p:spPr>
      </p:pic>
      <p:pic>
        <p:nvPicPr>
          <p:cNvPr id="12" name="Picture 11"/>
          <p:cNvPicPr>
            <a:picLocks noChangeAspect="1"/>
          </p:cNvPicPr>
          <p:nvPr/>
        </p:nvPicPr>
        <p:blipFill>
          <a:blip r:embed="rId8"/>
          <a:stretch>
            <a:fillRect/>
          </a:stretch>
        </p:blipFill>
        <p:spPr>
          <a:xfrm>
            <a:off x="1672372" y="6086685"/>
            <a:ext cx="6467475" cy="285750"/>
          </a:xfrm>
          <a:prstGeom prst="rect">
            <a:avLst/>
          </a:prstGeom>
        </p:spPr>
      </p:pic>
    </p:spTree>
    <p:extLst>
      <p:ext uri="{BB962C8B-B14F-4D97-AF65-F5344CB8AC3E}">
        <p14:creationId xmlns:p14="http://schemas.microsoft.com/office/powerpoint/2010/main" val="41186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latin typeface="Cambria" panose="02040503050406030204" pitchFamily="18" charset="0"/>
                <a:cs typeface="Arial" panose="020B0604020202020204" pitchFamily="34" charset="0"/>
              </a:rPr>
              <a:t>Suppliers(</a:t>
            </a:r>
            <a:r>
              <a:rPr lang="en-IN" i="1" dirty="0" err="1">
                <a:latin typeface="Cambria" panose="02040503050406030204" pitchFamily="18" charset="0"/>
                <a:cs typeface="Arial" panose="020B0604020202020204" pitchFamily="34" charset="0"/>
              </a:rPr>
              <a:t>sid</a:t>
            </a:r>
            <a:r>
              <a:rPr lang="en-IN" i="1" dirty="0">
                <a:latin typeface="Cambria" panose="02040503050406030204" pitchFamily="18" charset="0"/>
                <a:cs typeface="Arial" panose="020B0604020202020204" pitchFamily="34" charset="0"/>
              </a:rPr>
              <a:t>, </a:t>
            </a:r>
            <a:r>
              <a:rPr lang="en-IN" i="1" dirty="0" err="1">
                <a:latin typeface="Cambria" panose="02040503050406030204" pitchFamily="18" charset="0"/>
                <a:cs typeface="Arial" panose="020B0604020202020204" pitchFamily="34" charset="0"/>
              </a:rPr>
              <a:t>sname</a:t>
            </a:r>
            <a:r>
              <a:rPr lang="en-IN" i="1" dirty="0">
                <a:latin typeface="Cambria" panose="02040503050406030204" pitchFamily="18" charset="0"/>
                <a:cs typeface="Arial" panose="020B0604020202020204" pitchFamily="34" charset="0"/>
              </a:rPr>
              <a:t>, address</a:t>
            </a:r>
            <a:r>
              <a:rPr lang="en-IN" dirty="0">
                <a:latin typeface="Cambria" panose="02040503050406030204" pitchFamily="18" charset="0"/>
                <a:cs typeface="Arial" panose="020B0604020202020204" pitchFamily="34" charset="0"/>
              </a:rPr>
              <a:t>)</a:t>
            </a:r>
          </a:p>
          <a:p>
            <a:pPr marL="0" indent="0">
              <a:buNone/>
            </a:pPr>
            <a:r>
              <a:rPr lang="en-IN" dirty="0">
                <a:latin typeface="Cambria" panose="02040503050406030204" pitchFamily="18" charset="0"/>
                <a:cs typeface="Arial" panose="020B0604020202020204" pitchFamily="34" charset="0"/>
              </a:rPr>
              <a:t>Parts(</a:t>
            </a:r>
            <a:r>
              <a:rPr lang="en-IN" i="1" dirty="0" err="1">
                <a:latin typeface="Cambria" panose="02040503050406030204" pitchFamily="18" charset="0"/>
                <a:cs typeface="Arial" panose="020B0604020202020204" pitchFamily="34" charset="0"/>
              </a:rPr>
              <a:t>pid</a:t>
            </a:r>
            <a:r>
              <a:rPr lang="en-IN" i="1" dirty="0">
                <a:latin typeface="Cambria" panose="02040503050406030204" pitchFamily="18" charset="0"/>
                <a:cs typeface="Arial" panose="020B0604020202020204" pitchFamily="34" charset="0"/>
              </a:rPr>
              <a:t>, </a:t>
            </a:r>
            <a:r>
              <a:rPr lang="en-IN" i="1" dirty="0" err="1">
                <a:latin typeface="Cambria" panose="02040503050406030204" pitchFamily="18" charset="0"/>
                <a:cs typeface="Arial" panose="020B0604020202020204" pitchFamily="34" charset="0"/>
              </a:rPr>
              <a:t>pname</a:t>
            </a:r>
            <a:r>
              <a:rPr lang="en-IN" i="1" dirty="0">
                <a:latin typeface="Cambria" panose="02040503050406030204" pitchFamily="18" charset="0"/>
                <a:cs typeface="Arial" panose="020B0604020202020204" pitchFamily="34" charset="0"/>
              </a:rPr>
              <a:t>, </a:t>
            </a:r>
            <a:r>
              <a:rPr lang="en-IN" i="1" dirty="0" err="1">
                <a:latin typeface="Cambria" panose="02040503050406030204" pitchFamily="18" charset="0"/>
                <a:cs typeface="Arial" panose="020B0604020202020204" pitchFamily="34" charset="0"/>
              </a:rPr>
              <a:t>color</a:t>
            </a:r>
            <a:r>
              <a:rPr lang="en-IN" dirty="0">
                <a:latin typeface="Cambria" panose="02040503050406030204" pitchFamily="18" charset="0"/>
                <a:cs typeface="Arial" panose="020B0604020202020204" pitchFamily="34" charset="0"/>
              </a:rPr>
              <a:t>)</a:t>
            </a:r>
          </a:p>
          <a:p>
            <a:pPr marL="0" indent="0">
              <a:buNone/>
            </a:pPr>
            <a:r>
              <a:rPr lang="en-IN" dirty="0" err="1">
                <a:latin typeface="Cambria" panose="02040503050406030204" pitchFamily="18" charset="0"/>
                <a:cs typeface="Arial" panose="020B0604020202020204" pitchFamily="34" charset="0"/>
              </a:rPr>
              <a:t>Catalog</a:t>
            </a:r>
            <a:r>
              <a:rPr lang="en-IN" dirty="0">
                <a:latin typeface="Cambria" panose="02040503050406030204" pitchFamily="18" charset="0"/>
                <a:cs typeface="Arial" panose="020B0604020202020204" pitchFamily="34" charset="0"/>
              </a:rPr>
              <a:t>(</a:t>
            </a:r>
            <a:r>
              <a:rPr lang="en-IN" i="1" dirty="0" err="1">
                <a:latin typeface="Cambria" panose="02040503050406030204" pitchFamily="18" charset="0"/>
                <a:cs typeface="Arial" panose="020B0604020202020204" pitchFamily="34" charset="0"/>
              </a:rPr>
              <a:t>sid</a:t>
            </a:r>
            <a:r>
              <a:rPr lang="en-IN" i="1" dirty="0">
                <a:latin typeface="Cambria" panose="02040503050406030204" pitchFamily="18" charset="0"/>
                <a:cs typeface="Arial" panose="020B0604020202020204" pitchFamily="34" charset="0"/>
              </a:rPr>
              <a:t>, </a:t>
            </a:r>
            <a:r>
              <a:rPr lang="en-IN" i="1" dirty="0" err="1">
                <a:latin typeface="Cambria" panose="02040503050406030204" pitchFamily="18" charset="0"/>
                <a:cs typeface="Arial" panose="020B0604020202020204" pitchFamily="34" charset="0"/>
              </a:rPr>
              <a:t>pid</a:t>
            </a:r>
            <a:r>
              <a:rPr lang="en-IN" i="1" dirty="0">
                <a:latin typeface="Cambria" panose="02040503050406030204" pitchFamily="18" charset="0"/>
                <a:cs typeface="Arial" panose="020B0604020202020204" pitchFamily="34" charset="0"/>
              </a:rPr>
              <a:t>, cost</a:t>
            </a:r>
            <a:r>
              <a:rPr lang="en-IN" dirty="0">
                <a:latin typeface="Cambria" panose="02040503050406030204" pitchFamily="18" charset="0"/>
                <a:cs typeface="Arial" panose="020B0604020202020204" pitchFamily="34" charset="0"/>
              </a:rPr>
              <a:t>)</a:t>
            </a:r>
          </a:p>
          <a:p>
            <a:endParaRPr lang="en-IN" dirty="0"/>
          </a:p>
        </p:txBody>
      </p:sp>
      <p:pic>
        <p:nvPicPr>
          <p:cNvPr id="4" name="Picture 3"/>
          <p:cNvPicPr>
            <a:picLocks noChangeAspect="1"/>
          </p:cNvPicPr>
          <p:nvPr/>
        </p:nvPicPr>
        <p:blipFill>
          <a:blip r:embed="rId2"/>
          <a:stretch>
            <a:fillRect/>
          </a:stretch>
        </p:blipFill>
        <p:spPr>
          <a:xfrm>
            <a:off x="987291" y="2257203"/>
            <a:ext cx="5895975" cy="247650"/>
          </a:xfrm>
          <a:prstGeom prst="rect">
            <a:avLst/>
          </a:prstGeom>
        </p:spPr>
      </p:pic>
      <p:pic>
        <p:nvPicPr>
          <p:cNvPr id="5" name="Picture 4"/>
          <p:cNvPicPr>
            <a:picLocks noChangeAspect="1"/>
          </p:cNvPicPr>
          <p:nvPr/>
        </p:nvPicPr>
        <p:blipFill>
          <a:blip r:embed="rId3"/>
          <a:stretch>
            <a:fillRect/>
          </a:stretch>
        </p:blipFill>
        <p:spPr>
          <a:xfrm>
            <a:off x="987291" y="3154164"/>
            <a:ext cx="5457825" cy="333375"/>
          </a:xfrm>
          <a:prstGeom prst="rect">
            <a:avLst/>
          </a:prstGeom>
        </p:spPr>
      </p:pic>
      <p:pic>
        <p:nvPicPr>
          <p:cNvPr id="6" name="Picture 5"/>
          <p:cNvPicPr>
            <a:picLocks noChangeAspect="1"/>
          </p:cNvPicPr>
          <p:nvPr/>
        </p:nvPicPr>
        <p:blipFill>
          <a:blip r:embed="rId4"/>
          <a:stretch>
            <a:fillRect/>
          </a:stretch>
        </p:blipFill>
        <p:spPr>
          <a:xfrm>
            <a:off x="2001703" y="3592420"/>
            <a:ext cx="1714500" cy="295275"/>
          </a:xfrm>
          <a:prstGeom prst="rect">
            <a:avLst/>
          </a:prstGeom>
        </p:spPr>
      </p:pic>
      <p:pic>
        <p:nvPicPr>
          <p:cNvPr id="7" name="Picture 6"/>
          <p:cNvPicPr>
            <a:picLocks noChangeAspect="1"/>
          </p:cNvPicPr>
          <p:nvPr/>
        </p:nvPicPr>
        <p:blipFill>
          <a:blip r:embed="rId5"/>
          <a:stretch>
            <a:fillRect/>
          </a:stretch>
        </p:blipFill>
        <p:spPr>
          <a:xfrm>
            <a:off x="2001703" y="4118380"/>
            <a:ext cx="2724150" cy="304800"/>
          </a:xfrm>
          <a:prstGeom prst="rect">
            <a:avLst/>
          </a:prstGeom>
        </p:spPr>
      </p:pic>
      <p:pic>
        <p:nvPicPr>
          <p:cNvPr id="8" name="Picture 7"/>
          <p:cNvPicPr>
            <a:picLocks noChangeAspect="1"/>
          </p:cNvPicPr>
          <p:nvPr/>
        </p:nvPicPr>
        <p:blipFill>
          <a:blip r:embed="rId5"/>
          <a:stretch>
            <a:fillRect/>
          </a:stretch>
        </p:blipFill>
        <p:spPr>
          <a:xfrm>
            <a:off x="2301741" y="4648072"/>
            <a:ext cx="2724150" cy="304800"/>
          </a:xfrm>
          <a:prstGeom prst="rect">
            <a:avLst/>
          </a:prstGeom>
        </p:spPr>
      </p:pic>
      <p:pic>
        <p:nvPicPr>
          <p:cNvPr id="9" name="Picture 8"/>
          <p:cNvPicPr>
            <a:picLocks noChangeAspect="1"/>
          </p:cNvPicPr>
          <p:nvPr/>
        </p:nvPicPr>
        <p:blipFill>
          <a:blip r:embed="rId4"/>
          <a:stretch>
            <a:fillRect/>
          </a:stretch>
        </p:blipFill>
        <p:spPr>
          <a:xfrm>
            <a:off x="5296547" y="4640815"/>
            <a:ext cx="1714500" cy="295275"/>
          </a:xfrm>
          <a:prstGeom prst="rect">
            <a:avLst/>
          </a:prstGeom>
        </p:spPr>
      </p:pic>
      <p:pic>
        <p:nvPicPr>
          <p:cNvPr id="10" name="Picture 9"/>
          <p:cNvPicPr>
            <a:picLocks noChangeAspect="1"/>
          </p:cNvPicPr>
          <p:nvPr/>
        </p:nvPicPr>
        <p:blipFill>
          <a:blip r:embed="rId6"/>
          <a:stretch>
            <a:fillRect/>
          </a:stretch>
        </p:blipFill>
        <p:spPr>
          <a:xfrm>
            <a:off x="1724672" y="5342254"/>
            <a:ext cx="1514475" cy="333375"/>
          </a:xfrm>
          <a:prstGeom prst="rect">
            <a:avLst/>
          </a:prstGeom>
        </p:spPr>
      </p:pic>
      <p:pic>
        <p:nvPicPr>
          <p:cNvPr id="11" name="Picture 10"/>
          <p:cNvPicPr>
            <a:picLocks noChangeAspect="1"/>
          </p:cNvPicPr>
          <p:nvPr/>
        </p:nvPicPr>
        <p:blipFill>
          <a:blip r:embed="rId7"/>
          <a:stretch>
            <a:fillRect/>
          </a:stretch>
        </p:blipFill>
        <p:spPr>
          <a:xfrm>
            <a:off x="3518664" y="5315544"/>
            <a:ext cx="1362075" cy="352425"/>
          </a:xfrm>
          <a:prstGeom prst="rect">
            <a:avLst/>
          </a:prstGeom>
        </p:spPr>
      </p:pic>
      <p:pic>
        <p:nvPicPr>
          <p:cNvPr id="12" name="Picture 11"/>
          <p:cNvPicPr>
            <a:picLocks noChangeAspect="1"/>
          </p:cNvPicPr>
          <p:nvPr/>
        </p:nvPicPr>
        <p:blipFill>
          <a:blip r:embed="rId8"/>
          <a:stretch>
            <a:fillRect/>
          </a:stretch>
        </p:blipFill>
        <p:spPr>
          <a:xfrm>
            <a:off x="1149216" y="5875721"/>
            <a:ext cx="7915275" cy="295275"/>
          </a:xfrm>
          <a:prstGeom prst="rect">
            <a:avLst/>
          </a:prstGeom>
        </p:spPr>
      </p:pic>
      <p:pic>
        <p:nvPicPr>
          <p:cNvPr id="13" name="Picture 12"/>
          <p:cNvPicPr>
            <a:picLocks noChangeAspect="1"/>
          </p:cNvPicPr>
          <p:nvPr/>
        </p:nvPicPr>
        <p:blipFill>
          <a:blip r:embed="rId9"/>
          <a:stretch>
            <a:fillRect/>
          </a:stretch>
        </p:blipFill>
        <p:spPr>
          <a:xfrm>
            <a:off x="1848047" y="6344575"/>
            <a:ext cx="6229350" cy="257175"/>
          </a:xfrm>
          <a:prstGeom prst="rect">
            <a:avLst/>
          </a:prstGeom>
        </p:spPr>
      </p:pic>
      <p:pic>
        <p:nvPicPr>
          <p:cNvPr id="14" name="Picture 13"/>
          <p:cNvPicPr>
            <a:picLocks noChangeAspect="1"/>
          </p:cNvPicPr>
          <p:nvPr/>
        </p:nvPicPr>
        <p:blipFill>
          <a:blip r:embed="rId10"/>
          <a:stretch>
            <a:fillRect/>
          </a:stretch>
        </p:blipFill>
        <p:spPr>
          <a:xfrm>
            <a:off x="1537463" y="2621204"/>
            <a:ext cx="5324475" cy="361950"/>
          </a:xfrm>
          <a:prstGeom prst="rect">
            <a:avLst/>
          </a:prstGeom>
        </p:spPr>
      </p:pic>
      <p:pic>
        <p:nvPicPr>
          <p:cNvPr id="15" name="Picture 14"/>
          <p:cNvPicPr>
            <a:picLocks noChangeAspect="1"/>
          </p:cNvPicPr>
          <p:nvPr/>
        </p:nvPicPr>
        <p:blipFill>
          <a:blip r:embed="rId11"/>
          <a:stretch>
            <a:fillRect/>
          </a:stretch>
        </p:blipFill>
        <p:spPr>
          <a:xfrm>
            <a:off x="5850598" y="3687631"/>
            <a:ext cx="3028950" cy="390525"/>
          </a:xfrm>
          <a:prstGeom prst="rect">
            <a:avLst/>
          </a:prstGeom>
        </p:spPr>
      </p:pic>
    </p:spTree>
    <p:extLst>
      <p:ext uri="{BB962C8B-B14F-4D97-AF65-F5344CB8AC3E}">
        <p14:creationId xmlns:p14="http://schemas.microsoft.com/office/powerpoint/2010/main" val="29877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Algebra </a:t>
            </a:r>
            <a:r>
              <a:rPr lang="en-US" dirty="0">
                <a:solidFill>
                  <a:schemeClr val="tx1">
                    <a:lumMod val="50000"/>
                    <a:lumOff val="50000"/>
                  </a:schemeClr>
                </a:solidFill>
              </a:rPr>
              <a:t>[Exercise-1]</a:t>
            </a:r>
            <a:r>
              <a:rPr lang="en-US" dirty="0"/>
              <a:t> </a:t>
            </a:r>
          </a:p>
        </p:txBody>
      </p:sp>
      <p:sp>
        <p:nvSpPr>
          <p:cNvPr id="3" name="Content Placeholder 2"/>
          <p:cNvSpPr>
            <a:spLocks noGrp="1"/>
          </p:cNvSpPr>
          <p:nvPr>
            <p:ph idx="1"/>
          </p:nvPr>
        </p:nvSpPr>
        <p:spPr/>
        <p:txBody>
          <a:bodyPr/>
          <a:lstStyle/>
          <a:p>
            <a:r>
              <a:rPr lang="en-US" dirty="0"/>
              <a:t>Write down relational algebras for the following  table:</a:t>
            </a:r>
          </a:p>
          <a:p>
            <a:pPr lvl="2"/>
            <a:r>
              <a:rPr lang="en-US" dirty="0"/>
              <a:t>Employee (person-name, street, city)</a:t>
            </a:r>
          </a:p>
          <a:p>
            <a:pPr lvl="2"/>
            <a:r>
              <a:rPr lang="en-US" dirty="0"/>
              <a:t>Works (person-name, company-name, salary)</a:t>
            </a:r>
          </a:p>
          <a:p>
            <a:pPr lvl="2"/>
            <a:r>
              <a:rPr lang="en-US" dirty="0"/>
              <a:t>Company (company-name, city)</a:t>
            </a:r>
          </a:p>
          <a:p>
            <a:pPr lvl="2"/>
            <a:r>
              <a:rPr lang="en-US" dirty="0"/>
              <a:t>Managers (person-name, manager-name)</a:t>
            </a:r>
          </a:p>
          <a:p>
            <a:pPr lvl="1"/>
            <a:r>
              <a:rPr lang="en-US" dirty="0"/>
              <a:t>Find the </a:t>
            </a:r>
            <a:r>
              <a:rPr lang="en-US" dirty="0">
                <a:solidFill>
                  <a:schemeClr val="tx2"/>
                </a:solidFill>
              </a:rPr>
              <a:t>names</a:t>
            </a:r>
            <a:r>
              <a:rPr lang="en-US" dirty="0"/>
              <a:t> of all employees who </a:t>
            </a:r>
            <a:r>
              <a:rPr lang="en-US" dirty="0">
                <a:solidFill>
                  <a:schemeClr val="tx2"/>
                </a:solidFill>
              </a:rPr>
              <a:t>work for “TCS”</a:t>
            </a:r>
            <a:r>
              <a:rPr lang="en-US" dirty="0"/>
              <a:t>.</a:t>
            </a:r>
          </a:p>
          <a:p>
            <a:pPr lvl="1"/>
            <a:r>
              <a:rPr lang="en-US" dirty="0"/>
              <a:t>Find the </a:t>
            </a:r>
            <a:r>
              <a:rPr lang="en-US" dirty="0">
                <a:solidFill>
                  <a:schemeClr val="tx2"/>
                </a:solidFill>
              </a:rPr>
              <a:t>names</a:t>
            </a:r>
            <a:r>
              <a:rPr lang="en-US" dirty="0"/>
              <a:t> and </a:t>
            </a:r>
            <a:r>
              <a:rPr lang="en-US" dirty="0">
                <a:solidFill>
                  <a:schemeClr val="tx2"/>
                </a:solidFill>
              </a:rPr>
              <a:t>cities</a:t>
            </a:r>
            <a:r>
              <a:rPr lang="en-US" dirty="0"/>
              <a:t> of residence of all employees who </a:t>
            </a:r>
            <a:r>
              <a:rPr lang="en-US" dirty="0">
                <a:solidFill>
                  <a:schemeClr val="tx2"/>
                </a:solidFill>
              </a:rPr>
              <a:t>work for “Infosys”.</a:t>
            </a:r>
          </a:p>
          <a:p>
            <a:pPr lvl="1"/>
            <a:r>
              <a:rPr lang="en-US" dirty="0"/>
              <a:t>Find the </a:t>
            </a:r>
            <a:r>
              <a:rPr lang="en-US" dirty="0">
                <a:solidFill>
                  <a:schemeClr val="tx2"/>
                </a:solidFill>
              </a:rPr>
              <a:t>names</a:t>
            </a:r>
            <a:r>
              <a:rPr lang="en-US" dirty="0"/>
              <a:t>, </a:t>
            </a:r>
            <a:r>
              <a:rPr lang="en-US" dirty="0">
                <a:solidFill>
                  <a:schemeClr val="tx2"/>
                </a:solidFill>
              </a:rPr>
              <a:t>street</a:t>
            </a:r>
            <a:r>
              <a:rPr lang="en-US" dirty="0"/>
              <a:t> and </a:t>
            </a:r>
            <a:r>
              <a:rPr lang="en-US" dirty="0">
                <a:solidFill>
                  <a:schemeClr val="tx2"/>
                </a:solidFill>
              </a:rPr>
              <a:t>city</a:t>
            </a:r>
            <a:r>
              <a:rPr lang="en-US" dirty="0"/>
              <a:t> of residence of all employees </a:t>
            </a:r>
            <a:r>
              <a:rPr lang="en-US" dirty="0">
                <a:solidFill>
                  <a:schemeClr val="tx2"/>
                </a:solidFill>
              </a:rPr>
              <a:t>who work for “ITC” </a:t>
            </a:r>
            <a:r>
              <a:rPr lang="en-US" dirty="0"/>
              <a:t>and </a:t>
            </a:r>
            <a:r>
              <a:rPr lang="en-US" dirty="0">
                <a:solidFill>
                  <a:schemeClr val="tx2"/>
                </a:solidFill>
              </a:rPr>
              <a:t>earn more than $10,000 </a:t>
            </a:r>
            <a:r>
              <a:rPr lang="en-US" dirty="0"/>
              <a:t>per annum.</a:t>
            </a:r>
          </a:p>
          <a:p>
            <a:pPr lvl="1"/>
            <a:r>
              <a:rPr lang="en-US" dirty="0"/>
              <a:t>Find the </a:t>
            </a:r>
            <a:r>
              <a:rPr lang="en-US" dirty="0">
                <a:solidFill>
                  <a:schemeClr val="tx2"/>
                </a:solidFill>
              </a:rPr>
              <a:t>names</a:t>
            </a:r>
            <a:r>
              <a:rPr lang="en-US" dirty="0"/>
              <a:t> of all employees in this database who </a:t>
            </a:r>
            <a:r>
              <a:rPr lang="en-US" dirty="0">
                <a:solidFill>
                  <a:schemeClr val="tx2"/>
                </a:solidFill>
              </a:rPr>
              <a:t>live in the same city as the company </a:t>
            </a:r>
            <a:r>
              <a:rPr lang="en-US" dirty="0"/>
              <a:t>for which they work.</a:t>
            </a:r>
          </a:p>
          <a:p>
            <a:pPr lvl="1"/>
            <a:r>
              <a:rPr lang="en-US" dirty="0"/>
              <a:t>Find the </a:t>
            </a:r>
            <a:r>
              <a:rPr lang="en-US" dirty="0">
                <a:solidFill>
                  <a:schemeClr val="tx2"/>
                </a:solidFill>
              </a:rPr>
              <a:t>names</a:t>
            </a:r>
            <a:r>
              <a:rPr lang="en-US" dirty="0"/>
              <a:t> of all employees </a:t>
            </a:r>
            <a:r>
              <a:rPr lang="en-US" dirty="0">
                <a:solidFill>
                  <a:schemeClr val="tx2"/>
                </a:solidFill>
              </a:rPr>
              <a:t>working in “TCS” </a:t>
            </a:r>
            <a:r>
              <a:rPr lang="en-US" dirty="0"/>
              <a:t>who </a:t>
            </a:r>
            <a:r>
              <a:rPr lang="en-US" dirty="0">
                <a:solidFill>
                  <a:schemeClr val="tx2"/>
                </a:solidFill>
              </a:rPr>
              <a:t>earn more than 25000 </a:t>
            </a:r>
            <a:r>
              <a:rPr lang="en-US" dirty="0"/>
              <a:t>and </a:t>
            </a:r>
            <a:r>
              <a:rPr lang="en-US" dirty="0">
                <a:solidFill>
                  <a:schemeClr val="tx2"/>
                </a:solidFill>
              </a:rPr>
              <a:t>less than 40000</a:t>
            </a:r>
            <a:r>
              <a:rPr lang="en-US" dirty="0"/>
              <a:t>.</a:t>
            </a:r>
          </a:p>
          <a:p>
            <a:pPr lvl="1"/>
            <a:r>
              <a:rPr lang="en-US" dirty="0"/>
              <a:t>Find the </a:t>
            </a:r>
            <a:r>
              <a:rPr lang="en-US" dirty="0">
                <a:solidFill>
                  <a:schemeClr val="tx2"/>
                </a:solidFill>
              </a:rPr>
              <a:t>name</a:t>
            </a:r>
            <a:r>
              <a:rPr lang="en-US" dirty="0"/>
              <a:t> of employee </a:t>
            </a:r>
            <a:r>
              <a:rPr lang="en-US" dirty="0">
                <a:solidFill>
                  <a:schemeClr val="tx2"/>
                </a:solidFill>
              </a:rPr>
              <a:t>whose manager is “Ajay Patel” </a:t>
            </a:r>
            <a:r>
              <a:rPr lang="en-US" dirty="0"/>
              <a:t>and </a:t>
            </a:r>
            <a:r>
              <a:rPr lang="en-US" dirty="0">
                <a:solidFill>
                  <a:schemeClr val="tx2"/>
                </a:solidFill>
              </a:rPr>
              <a:t>salary is more than 50000</a:t>
            </a:r>
            <a:r>
              <a:rPr lang="en-US" dirty="0"/>
              <a:t>.</a:t>
            </a:r>
          </a:p>
          <a:p>
            <a:pPr lvl="1"/>
            <a:r>
              <a:rPr lang="en-US" dirty="0"/>
              <a:t>Display the </a:t>
            </a:r>
            <a:r>
              <a:rPr lang="en-US" dirty="0">
                <a:solidFill>
                  <a:schemeClr val="tx2"/>
                </a:solidFill>
              </a:rPr>
              <a:t>name</a:t>
            </a:r>
            <a:r>
              <a:rPr lang="en-US" dirty="0"/>
              <a:t> of employee with </a:t>
            </a:r>
            <a:r>
              <a:rPr lang="en-US" dirty="0">
                <a:solidFill>
                  <a:schemeClr val="tx2"/>
                </a:solidFill>
              </a:rPr>
              <a:t>street</a:t>
            </a:r>
            <a:r>
              <a:rPr lang="en-US" dirty="0"/>
              <a:t>, </a:t>
            </a:r>
            <a:r>
              <a:rPr lang="en-US" dirty="0">
                <a:solidFill>
                  <a:schemeClr val="tx2"/>
                </a:solidFill>
              </a:rPr>
              <a:t>city</a:t>
            </a:r>
            <a:r>
              <a:rPr lang="en-US" dirty="0"/>
              <a:t>, </a:t>
            </a:r>
            <a:r>
              <a:rPr lang="en-US" dirty="0">
                <a:solidFill>
                  <a:schemeClr val="tx2"/>
                </a:solidFill>
              </a:rPr>
              <a:t>company</a:t>
            </a:r>
            <a:r>
              <a:rPr lang="en-US" dirty="0"/>
              <a:t> </a:t>
            </a:r>
            <a:r>
              <a:rPr lang="en-US" dirty="0">
                <a:solidFill>
                  <a:schemeClr val="tx2"/>
                </a:solidFill>
              </a:rPr>
              <a:t>name</a:t>
            </a:r>
            <a:r>
              <a:rPr lang="en-US" dirty="0"/>
              <a:t>, </a:t>
            </a:r>
            <a:r>
              <a:rPr lang="en-US" dirty="0">
                <a:solidFill>
                  <a:schemeClr val="tx2"/>
                </a:solidFill>
              </a:rPr>
              <a:t>salary</a:t>
            </a:r>
            <a:r>
              <a:rPr lang="en-US" dirty="0"/>
              <a:t> and </a:t>
            </a:r>
            <a:r>
              <a:rPr lang="en-US" dirty="0">
                <a:solidFill>
                  <a:schemeClr val="tx2"/>
                </a:solidFill>
              </a:rPr>
              <a:t>manager</a:t>
            </a:r>
            <a:r>
              <a:rPr lang="en-US" dirty="0"/>
              <a:t> </a:t>
            </a:r>
            <a:r>
              <a:rPr lang="en-US" dirty="0">
                <a:solidFill>
                  <a:schemeClr val="tx2"/>
                </a:solidFill>
              </a:rPr>
              <a:t>name</a:t>
            </a:r>
            <a:r>
              <a:rPr lang="en-US" dirty="0"/>
              <a:t> </a:t>
            </a:r>
            <a:r>
              <a:rPr lang="en-US" dirty="0">
                <a:solidFill>
                  <a:schemeClr val="tx2"/>
                </a:solidFill>
              </a:rPr>
              <a:t>staying in “Rajkot” and working in “Ahmedabad”.</a:t>
            </a:r>
          </a:p>
          <a:p>
            <a:pPr lvl="1"/>
            <a:r>
              <a:rPr lang="en-US" dirty="0"/>
              <a:t>Find </a:t>
            </a:r>
            <a:r>
              <a:rPr lang="en-US" dirty="0">
                <a:solidFill>
                  <a:schemeClr val="tx2"/>
                </a:solidFill>
              </a:rPr>
              <a:t>maximum</a:t>
            </a:r>
            <a:r>
              <a:rPr lang="en-US" dirty="0"/>
              <a:t>, </a:t>
            </a:r>
            <a:r>
              <a:rPr lang="en-US" dirty="0">
                <a:solidFill>
                  <a:schemeClr val="tx2"/>
                </a:solidFill>
              </a:rPr>
              <a:t>minimum</a:t>
            </a:r>
            <a:r>
              <a:rPr lang="en-US" dirty="0"/>
              <a:t> and </a:t>
            </a:r>
            <a:r>
              <a:rPr lang="en-US" dirty="0">
                <a:solidFill>
                  <a:schemeClr val="tx2"/>
                </a:solidFill>
              </a:rPr>
              <a:t>average</a:t>
            </a:r>
            <a:r>
              <a:rPr lang="en-US" dirty="0"/>
              <a:t> </a:t>
            </a:r>
            <a:r>
              <a:rPr lang="en-US" dirty="0">
                <a:solidFill>
                  <a:schemeClr val="tx2"/>
                </a:solidFill>
              </a:rPr>
              <a:t>salary</a:t>
            </a:r>
            <a:r>
              <a:rPr lang="en-US" dirty="0"/>
              <a:t> of all employee.</a:t>
            </a:r>
          </a:p>
          <a:p>
            <a:pPr lvl="1"/>
            <a:r>
              <a:rPr lang="en-US" dirty="0"/>
              <a:t>Find out the </a:t>
            </a:r>
            <a:r>
              <a:rPr lang="en-US" dirty="0">
                <a:solidFill>
                  <a:schemeClr val="tx2"/>
                </a:solidFill>
              </a:rPr>
              <a:t>total</a:t>
            </a:r>
            <a:r>
              <a:rPr lang="en-US" dirty="0"/>
              <a:t> </a:t>
            </a:r>
            <a:r>
              <a:rPr lang="en-US" dirty="0">
                <a:solidFill>
                  <a:schemeClr val="tx2"/>
                </a:solidFill>
              </a:rPr>
              <a:t>number</a:t>
            </a:r>
            <a:r>
              <a:rPr lang="en-US" dirty="0"/>
              <a:t> of </a:t>
            </a:r>
            <a:r>
              <a:rPr lang="en-US" dirty="0">
                <a:solidFill>
                  <a:schemeClr val="tx2"/>
                </a:solidFill>
              </a:rPr>
              <a:t>employee</a:t>
            </a:r>
            <a:r>
              <a:rPr lang="en-US" dirty="0"/>
              <a:t>.</a:t>
            </a:r>
          </a:p>
        </p:txBody>
      </p:sp>
    </p:spTree>
    <p:extLst>
      <p:ext uri="{BB962C8B-B14F-4D97-AF65-F5344CB8AC3E}">
        <p14:creationId xmlns:p14="http://schemas.microsoft.com/office/powerpoint/2010/main" val="26451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TotalTime>
  <Words>10450</Words>
  <Application>Microsoft Office PowerPoint</Application>
  <PresentationFormat>Widescreen</PresentationFormat>
  <Paragraphs>3083</Paragraphs>
  <Slides>101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Calibri</vt:lpstr>
      <vt:lpstr>Bodoni MT</vt:lpstr>
      <vt:lpstr>Arial</vt:lpstr>
      <vt:lpstr>Wingdings 3</vt:lpstr>
      <vt:lpstr>Roboto Condensed</vt:lpstr>
      <vt:lpstr>Wingdings</vt:lpstr>
      <vt:lpstr>Palatino-Roman</vt:lpstr>
      <vt:lpstr>Symbol</vt:lpstr>
      <vt:lpstr>Helvetica</vt:lpstr>
      <vt:lpstr>Roboto Condensed Light</vt:lpstr>
      <vt:lpstr>Monotype Sorts</vt:lpstr>
      <vt:lpstr>Cambria Math</vt:lpstr>
      <vt:lpstr>Cambria</vt:lpstr>
      <vt:lpstr>Times New Roman</vt:lpstr>
      <vt:lpstr>Office Theme</vt:lpstr>
      <vt:lpstr>PowerPoint Presentation</vt:lpstr>
      <vt:lpstr>PowerPoint Presentation</vt:lpstr>
      <vt:lpstr>Structure of Relational Databases</vt:lpstr>
      <vt:lpstr>Relation Schema and Instance</vt:lpstr>
      <vt:lpstr>Attributes</vt:lpstr>
      <vt:lpstr>Database Schema</vt:lpstr>
      <vt:lpstr>Keys</vt:lpstr>
      <vt:lpstr>PowerPoint Presentation</vt:lpstr>
      <vt:lpstr>Super Key</vt:lpstr>
      <vt:lpstr>Candidate Key</vt:lpstr>
      <vt:lpstr>Primary Key</vt:lpstr>
      <vt:lpstr>Alternate Key</vt:lpstr>
      <vt:lpstr>Primary Key rules</vt:lpstr>
      <vt:lpstr>Foreign Key</vt:lpstr>
      <vt:lpstr>PowerPoint Presentation</vt:lpstr>
      <vt:lpstr>PowerPoint Presentation</vt:lpstr>
      <vt:lpstr>Constraints</vt:lpstr>
      <vt:lpstr>1. Domain Constraint- </vt:lpstr>
      <vt:lpstr>2. Tuple Uniqueness Constraint-</vt:lpstr>
      <vt:lpstr>3. Key Constraint-</vt:lpstr>
      <vt:lpstr>4. Entity Integrity Constraint-</vt:lpstr>
      <vt:lpstr>5. Referential Integrity Constraint-</vt:lpstr>
      <vt:lpstr>PowerPoint Presentation</vt:lpstr>
      <vt:lpstr>RIC violation</vt:lpstr>
      <vt:lpstr>PowerPoint Presentation</vt:lpstr>
      <vt:lpstr>SQL constraints</vt:lpstr>
      <vt:lpstr>Relational Query Languages</vt:lpstr>
      <vt:lpstr>Relational Algebra</vt:lpstr>
      <vt:lpstr>Operators</vt:lpstr>
      <vt:lpstr>Relational Algebra Operations</vt:lpstr>
      <vt:lpstr>1. Select Operator</vt:lpstr>
      <vt:lpstr>Selection Operator [σ condition (Relation)]</vt:lpstr>
      <vt:lpstr>Selection Operator [σ condition (Relation)]</vt:lpstr>
      <vt:lpstr>Selection Operator [σ condition (Relation)]</vt:lpstr>
      <vt:lpstr>Exercise</vt:lpstr>
      <vt:lpstr>2. Project Operator</vt:lpstr>
      <vt:lpstr>Exercise</vt:lpstr>
      <vt:lpstr>2.5 Combined Projection &amp; Selection Operation</vt:lpstr>
      <vt:lpstr>Combined Projection &amp; Selection Operation</vt:lpstr>
      <vt:lpstr>Combined Projection &amp; Selection Operation</vt:lpstr>
      <vt:lpstr>Combined Projection &amp; Selection Operation</vt:lpstr>
      <vt:lpstr>Exercise</vt:lpstr>
      <vt:lpstr>3. Cartesian Product / Cross Product</vt:lpstr>
      <vt:lpstr>Cartesian Product / Cross Product Example</vt:lpstr>
      <vt:lpstr>Cartesian Product / Cross Product Example</vt:lpstr>
      <vt:lpstr>4. Natural Join / Inner Join</vt:lpstr>
      <vt:lpstr>PowerPoint Presentation</vt:lpstr>
      <vt:lpstr>PowerPoint Presentation</vt:lpstr>
      <vt:lpstr>Natural Join / Inner Join Example</vt:lpstr>
      <vt:lpstr>Natural Join / Inner Join Example</vt:lpstr>
      <vt:lpstr>Write down relational algebra for the following tables/relations</vt:lpstr>
      <vt:lpstr>Exercise: Write down relational algebra for the following tables/relations</vt:lpstr>
      <vt:lpstr>4(a)Theta Join Operation</vt:lpstr>
      <vt:lpstr>5. Outer Join</vt:lpstr>
      <vt:lpstr>5(a) Left Outer Join</vt:lpstr>
      <vt:lpstr>Left Outer Join Example</vt:lpstr>
      <vt:lpstr>5(b) Right Outer Join</vt:lpstr>
      <vt:lpstr>Right Outer Join Example</vt:lpstr>
      <vt:lpstr>5(c) Full Outer Join</vt:lpstr>
      <vt:lpstr>Full Outer Join Example</vt:lpstr>
      <vt:lpstr>6. Set Operators</vt:lpstr>
      <vt:lpstr>Conditions to perform Set Operators</vt:lpstr>
      <vt:lpstr>Set Operators [Exercise]</vt:lpstr>
      <vt:lpstr>6(a) Union Operator</vt:lpstr>
      <vt:lpstr>6(b) Intersect/ Intersection Operator</vt:lpstr>
      <vt:lpstr>6(c) Minus/ Set difference Operator</vt:lpstr>
      <vt:lpstr>Union Operators Example </vt:lpstr>
      <vt:lpstr>Intersect/ Intersection Operators Example </vt:lpstr>
      <vt:lpstr>Minus/ Set difference Operators Example </vt:lpstr>
      <vt:lpstr>Minus/ Set difference Operators Example </vt:lpstr>
      <vt:lpstr>Set Operators [Exercise]</vt:lpstr>
      <vt:lpstr>Set Operators [Exercise]</vt:lpstr>
      <vt:lpstr>6(d) Division Operator</vt:lpstr>
      <vt:lpstr>Division Operator Example</vt:lpstr>
      <vt:lpstr>Division Operator Example</vt:lpstr>
      <vt:lpstr>Division Operator Example</vt:lpstr>
      <vt:lpstr>Rename Operator</vt:lpstr>
      <vt:lpstr>Rename Operator Example</vt:lpstr>
      <vt:lpstr>Rename Operator Example</vt:lpstr>
      <vt:lpstr>Rename Operator Example</vt:lpstr>
      <vt:lpstr>Rename Operator Example</vt:lpstr>
      <vt:lpstr>Rename Operator Example</vt:lpstr>
      <vt:lpstr>Aggregate Functions</vt:lpstr>
      <vt:lpstr>Aggregate Functions Example</vt:lpstr>
      <vt:lpstr>Assignment Operator</vt:lpstr>
      <vt:lpstr>Equivalent Queries</vt:lpstr>
      <vt:lpstr>PowerPoint Presentation</vt:lpstr>
      <vt:lpstr>Exercise</vt:lpstr>
      <vt:lpstr>Exercise 1</vt:lpstr>
      <vt:lpstr>Exercise 2</vt:lpstr>
      <vt:lpstr>PowerPoint Presentation</vt:lpstr>
      <vt:lpstr>Example 3</vt:lpstr>
      <vt:lpstr>PowerPoint Presentation</vt:lpstr>
      <vt:lpstr>PowerPoint Presentation</vt:lpstr>
      <vt:lpstr>PowerPoint Presentation</vt:lpstr>
      <vt:lpstr>Example 4</vt:lpstr>
      <vt:lpstr>PowerPoint Presentation</vt:lpstr>
      <vt:lpstr>PowerPoint Presentation</vt:lpstr>
      <vt:lpstr>Relational Algebra [Exercise-1] </vt:lpstr>
      <vt:lpstr>Relational Algebra [Exercise-2] </vt:lpstr>
      <vt:lpstr>Relational Algebra [Exercise-3]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ashwin verma</cp:lastModifiedBy>
  <cp:revision>330</cp:revision>
  <dcterms:created xsi:type="dcterms:W3CDTF">2020-05-01T05:09:15Z</dcterms:created>
  <dcterms:modified xsi:type="dcterms:W3CDTF">2021-02-08T14:04:12Z</dcterms:modified>
</cp:coreProperties>
</file>